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0"/>
  </p:notesMasterIdLst>
  <p:handoutMasterIdLst>
    <p:handoutMasterId r:id="rId51"/>
  </p:handoutMasterIdLst>
  <p:sldIdLst>
    <p:sldId id="794" r:id="rId2"/>
    <p:sldId id="876" r:id="rId3"/>
    <p:sldId id="801" r:id="rId4"/>
    <p:sldId id="893" r:id="rId5"/>
    <p:sldId id="644" r:id="rId6"/>
    <p:sldId id="813" r:id="rId7"/>
    <p:sldId id="894" r:id="rId8"/>
    <p:sldId id="815" r:id="rId9"/>
    <p:sldId id="803" r:id="rId10"/>
    <p:sldId id="895" r:id="rId11"/>
    <p:sldId id="896" r:id="rId12"/>
    <p:sldId id="804" r:id="rId13"/>
    <p:sldId id="897" r:id="rId14"/>
    <p:sldId id="857" r:id="rId15"/>
    <p:sldId id="805" r:id="rId16"/>
    <p:sldId id="806" r:id="rId17"/>
    <p:sldId id="807" r:id="rId18"/>
    <p:sldId id="809" r:id="rId19"/>
    <p:sldId id="811" r:id="rId20"/>
    <p:sldId id="810" r:id="rId21"/>
    <p:sldId id="812" r:id="rId22"/>
    <p:sldId id="861" r:id="rId23"/>
    <p:sldId id="822" r:id="rId24"/>
    <p:sldId id="823" r:id="rId25"/>
    <p:sldId id="820" r:id="rId26"/>
    <p:sldId id="898" r:id="rId27"/>
    <p:sldId id="858" r:id="rId28"/>
    <p:sldId id="878" r:id="rId29"/>
    <p:sldId id="860" r:id="rId30"/>
    <p:sldId id="877" r:id="rId31"/>
    <p:sldId id="879" r:id="rId32"/>
    <p:sldId id="880" r:id="rId33"/>
    <p:sldId id="881" r:id="rId34"/>
    <p:sldId id="882" r:id="rId35"/>
    <p:sldId id="889" r:id="rId36"/>
    <p:sldId id="883" r:id="rId37"/>
    <p:sldId id="884" r:id="rId38"/>
    <p:sldId id="885" r:id="rId39"/>
    <p:sldId id="886" r:id="rId40"/>
    <p:sldId id="887" r:id="rId41"/>
    <p:sldId id="888" r:id="rId42"/>
    <p:sldId id="821" r:id="rId43"/>
    <p:sldId id="891" r:id="rId44"/>
    <p:sldId id="862" r:id="rId45"/>
    <p:sldId id="863" r:id="rId46"/>
    <p:sldId id="864" r:id="rId47"/>
    <p:sldId id="865" r:id="rId48"/>
    <p:sldId id="892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4D4D4D"/>
    <a:srgbClr val="B2B2B2"/>
    <a:srgbClr val="808080"/>
    <a:srgbClr val="C0C0C0"/>
    <a:srgbClr val="292929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E5DFCB-3640-4342-8249-A53EF3837D32}" v="6" dt="2020-11-10T15:38:09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25" autoAdjust="0"/>
    <p:restoredTop sz="85641" autoAdjust="0"/>
  </p:normalViewPr>
  <p:slideViewPr>
    <p:cSldViewPr>
      <p:cViewPr varScale="1">
        <p:scale>
          <a:sx n="62" d="100"/>
          <a:sy n="62" d="100"/>
        </p:scale>
        <p:origin x="110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kan AYDIN" userId="b9b93be9-b10a-4765-a2f4-9ef722cf671f" providerId="ADAL" clId="{D6E5DFCB-3640-4342-8249-A53EF3837D32}"/>
    <pc:docChg chg="undo custSel addSld delSld modSld sldOrd modMainMaster modNotesMaster">
      <pc:chgData name="Tarkan AYDIN" userId="b9b93be9-b10a-4765-a2f4-9ef722cf671f" providerId="ADAL" clId="{D6E5DFCB-3640-4342-8249-A53EF3837D32}" dt="2020-11-10T15:55:05.032" v="34" actId="20577"/>
      <pc:docMkLst>
        <pc:docMk/>
      </pc:docMkLst>
      <pc:sldChg chg="delSp modSp add ord">
        <pc:chgData name="Tarkan AYDIN" userId="b9b93be9-b10a-4765-a2f4-9ef722cf671f" providerId="ADAL" clId="{D6E5DFCB-3640-4342-8249-A53EF3837D32}" dt="2020-11-10T15:38:36.489" v="16"/>
        <pc:sldMkLst>
          <pc:docMk/>
          <pc:sldMk cId="0" sldId="644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74" creationId="{8FAF2195-92E7-4859-8119-8297CA52C534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75" creationId="{A3B79A3A-09BE-4897-A7CE-569A4DBD3494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76" creationId="{3DE1F2D6-C1B9-477E-8143-50AE3F4DA1EC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77" creationId="{E6CFEBAB-49CC-49CF-BD19-72EA50A7FC02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78" creationId="{F15721A1-C121-4EFC-8F81-DF836130C6D3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79" creationId="{6694E063-9BE8-496C-85CF-F8CB71CDE58D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0" creationId="{2E28C5ED-4EAC-4D8F-BF45-83F8337AC8B3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1" creationId="{B131FD47-D90B-4756-BC56-123D0280B7EF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2" creationId="{4F5047D8-EC33-4268-8F3C-61A4DD4991FC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3" creationId="{EB198366-6642-4ECC-9A82-3262E3708CE9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4" creationId="{B9452608-3B6B-4455-99CE-65DDF535406D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5" creationId="{22A547AC-5B06-47B4-8F03-82E97C6A463A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6" creationId="{761DF280-9050-4DBD-82B1-9F70462D3D36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7" creationId="{80711E8A-F8AD-4E57-814A-108FC1C568EA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8" creationId="{7C1A1C3F-58C9-40A5-BAB9-8037B5E959BF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89" creationId="{08CB3262-B272-4072-8987-7078D3882C28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90" creationId="{D64E7C87-0CAB-471C-B018-0C049DEC11E4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91" creationId="{3A37D007-426C-4541-98A1-55473B0EE2DC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644"/>
            <ac:spMk id="1027092" creationId="{9211D024-63B9-4418-B835-8CC9D07D95A0}"/>
          </ac:spMkLst>
        </pc:spChg>
        <pc:spChg chg="del">
          <ac:chgData name="Tarkan AYDIN" userId="b9b93be9-b10a-4765-a2f4-9ef722cf671f" providerId="ADAL" clId="{D6E5DFCB-3640-4342-8249-A53EF3837D32}" dt="2020-11-10T15:37:16.633" v="1" actId="478"/>
          <ac:spMkLst>
            <pc:docMk/>
            <pc:sldMk cId="0" sldId="644"/>
            <ac:spMk id="1027093" creationId="{67BBF697-9D82-4CEC-A37B-5EA4ACC998F3}"/>
          </ac:spMkLst>
        </pc:spChg>
        <pc:spChg chg="del">
          <ac:chgData name="Tarkan AYDIN" userId="b9b93be9-b10a-4765-a2f4-9ef722cf671f" providerId="ADAL" clId="{D6E5DFCB-3640-4342-8249-A53EF3837D32}" dt="2020-11-10T15:37:19.702" v="2" actId="478"/>
          <ac:spMkLst>
            <pc:docMk/>
            <pc:sldMk cId="0" sldId="644"/>
            <ac:spMk id="1027094" creationId="{7F407385-E665-4B45-9129-C730CE7056BC}"/>
          </ac:spMkLst>
        </pc:spChg>
      </pc:sldChg>
      <pc:sldChg chg="modSp mod modNotes">
        <pc:chgData name="Tarkan AYDIN" userId="b9b93be9-b10a-4765-a2f4-9ef722cf671f" providerId="ADAL" clId="{D6E5DFCB-3640-4342-8249-A53EF3837D32}" dt="2020-11-10T15:55:05.032" v="34" actId="20577"/>
        <pc:sldMkLst>
          <pc:docMk/>
          <pc:sldMk cId="0" sldId="794"/>
        </pc:sldMkLst>
        <pc:spChg chg="mod">
          <ac:chgData name="Tarkan AYDIN" userId="b9b93be9-b10a-4765-a2f4-9ef722cf671f" providerId="ADAL" clId="{D6E5DFCB-3640-4342-8249-A53EF3837D32}" dt="2020-11-10T15:55:05.032" v="34" actId="20577"/>
          <ac:spMkLst>
            <pc:docMk/>
            <pc:sldMk cId="0" sldId="794"/>
            <ac:spMk id="127385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794"/>
            <ac:spMk id="1273859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794"/>
            <ac:picMk id="1273860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01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1"/>
            <ac:spMk id="138240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1"/>
            <ac:spMk id="138240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1"/>
            <ac:spMk id="138241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1"/>
            <ac:spMk id="138241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1"/>
            <ac:spMk id="138241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1"/>
            <ac:spMk id="1382413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01"/>
            <ac:picMk id="1382407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01"/>
            <ac:picMk id="1382408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01"/>
            <ac:picMk id="1382409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03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3"/>
            <ac:spMk id="138752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7.051" v="9"/>
          <ac:spMkLst>
            <pc:docMk/>
            <pc:sldMk cId="0" sldId="803"/>
            <ac:spMk id="138753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3"/>
            <ac:spMk id="138753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3"/>
            <ac:spMk id="138753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3"/>
            <ac:spMk id="1387538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03"/>
            <ac:graphicFrameMk id="1387531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04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4"/>
            <ac:spMk id="138957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4"/>
            <ac:spMk id="1389580" creationId="{00000000-0000-0000-0000-000000000000}"/>
          </ac:spMkLst>
        </pc:sp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05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5"/>
            <ac:spMk id="139161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5"/>
            <ac:spMk id="139162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5"/>
            <ac:spMk id="1391621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05"/>
            <ac:picMk id="1391618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06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6"/>
            <ac:spMk id="139366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6"/>
            <ac:spMk id="139366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6"/>
            <ac:spMk id="1393672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06"/>
            <ac:picMk id="1393668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06"/>
            <ac:picMk id="1393670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07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7"/>
            <ac:spMk id="1395718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07"/>
            <ac:picMk id="1395715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07"/>
            <ac:picMk id="1395716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09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9"/>
            <ac:spMk id="139981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9"/>
            <ac:spMk id="139981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9"/>
            <ac:spMk id="139981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09"/>
            <ac:spMk id="1399814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09"/>
            <ac:picMk id="1399810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10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0"/>
            <ac:spMk id="140185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0"/>
            <ac:spMk id="140186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0"/>
            <ac:spMk id="140186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0"/>
            <ac:spMk id="1401862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10"/>
            <ac:picMk id="1401858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11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1"/>
            <ac:spMk id="140390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1"/>
            <ac:spMk id="1403908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11"/>
            <ac:picMk id="1403906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12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2"/>
            <ac:spMk id="140595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2"/>
            <ac:spMk id="1405956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12"/>
            <ac:picMk id="1405954" creationId="{00000000-0000-0000-0000-000000000000}"/>
          </ac:picMkLst>
        </pc:picChg>
      </pc:sldChg>
      <pc:sldChg chg="modSp mod modNotes">
        <pc:chgData name="Tarkan AYDIN" userId="b9b93be9-b10a-4765-a2f4-9ef722cf671f" providerId="ADAL" clId="{D6E5DFCB-3640-4342-8249-A53EF3837D32}" dt="2020-11-10T15:39:24.752" v="17" actId="6549"/>
        <pc:sldMkLst>
          <pc:docMk/>
          <pc:sldMk cId="0" sldId="813"/>
        </pc:sldMkLst>
        <pc:spChg chg="mod">
          <ac:chgData name="Tarkan AYDIN" userId="b9b93be9-b10a-4765-a2f4-9ef722cf671f" providerId="ADAL" clId="{D6E5DFCB-3640-4342-8249-A53EF3837D32}" dt="2020-11-10T15:39:24.752" v="17" actId="6549"/>
          <ac:spMkLst>
            <pc:docMk/>
            <pc:sldMk cId="0" sldId="813"/>
            <ac:spMk id="141721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3"/>
            <ac:spMk id="141721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3"/>
            <ac:spMk id="1417222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13"/>
            <ac:picMk id="1417221" creationId="{00000000-0000-0000-0000-000000000000}"/>
          </ac:picMkLst>
        </pc:picChg>
      </pc:sldChg>
      <pc:sldChg chg="modSp del modNotes">
        <pc:chgData name="Tarkan AYDIN" userId="b9b93be9-b10a-4765-a2f4-9ef722cf671f" providerId="ADAL" clId="{D6E5DFCB-3640-4342-8249-A53EF3837D32}" dt="2020-11-10T15:44:19.561" v="19" actId="47"/>
        <pc:sldMkLst>
          <pc:docMk/>
          <pc:sldMk cId="0" sldId="814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4"/>
            <ac:spMk id="141926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4"/>
            <ac:spMk id="141926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4"/>
            <ac:spMk id="1419270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14"/>
            <ac:picMk id="1419269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15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1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7.051" v="9"/>
          <ac:spMkLst>
            <pc:docMk/>
            <pc:sldMk cId="0" sldId="815"/>
            <ac:spMk id="142131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1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1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1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5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5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5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5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5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5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5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15"/>
            <ac:spMk id="1421360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15"/>
            <ac:graphicFrameMk id="1421351" creationId="{00000000-0000-0000-0000-000000000000}"/>
          </ac:graphicFrameMkLst>
        </pc:graphicFrameChg>
      </pc:sldChg>
      <pc:sldChg chg="modSp mod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20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0"/>
            <ac:spMk id="143769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0"/>
            <ac:spMk id="143769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0"/>
            <ac:spMk id="143770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0"/>
            <ac:spMk id="143770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0"/>
            <ac:spMk id="143770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0"/>
            <ac:spMk id="143770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0"/>
            <ac:spMk id="143770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0"/>
            <ac:spMk id="1437710" creationId="{00000000-0000-0000-0000-000000000000}"/>
          </ac:spMkLst>
        </pc:s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20"/>
            <ac:grpSpMk id="1437700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20"/>
            <ac:grpSpMk id="1437701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20"/>
            <ac:grpSpMk id="1437702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20"/>
            <ac:grpSpMk id="1437707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20"/>
            <ac:grpSpMk id="1437712" creationId="{00000000-0000-0000-0000-000000000000}"/>
          </ac:grpSpMkLst>
        </pc:gr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20"/>
            <ac:picMk id="1437705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20"/>
            <ac:picMk id="1437711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20"/>
            <ac:picMk id="1437713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21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4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4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5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5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5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5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5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5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6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6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6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1"/>
            <ac:spMk id="1439765" creationId="{00000000-0000-0000-0000-000000000000}"/>
          </ac:spMkLst>
        </pc:s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21"/>
            <ac:grpSpMk id="1439766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21"/>
            <ac:grpSpMk id="1439767" creationId="{00000000-0000-0000-0000-000000000000}"/>
          </ac:grpSpMkLst>
        </pc:gr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21"/>
            <ac:graphicFrameMk id="1439761" creationId="{00000000-0000-0000-0000-000000000000}"/>
          </ac:graphicFrameMkLst>
        </pc:graphicFrame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21"/>
            <ac:picMk id="1439752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22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2"/>
            <ac:spMk id="144179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2"/>
            <ac:spMk id="1441795" creationId="{00000000-0000-0000-0000-000000000000}"/>
          </ac:spMkLst>
        </pc:sp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23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3"/>
            <ac:spMk id="144384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23"/>
            <ac:spMk id="1443843" creationId="{00000000-0000-0000-0000-000000000000}"/>
          </ac:spMkLst>
        </pc:sp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57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7"/>
            <ac:spMk id="153805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7"/>
            <ac:spMk id="153805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7"/>
            <ac:spMk id="153805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7"/>
            <ac:spMk id="1538055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57"/>
            <ac:graphicFrameMk id="1538052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58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4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5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5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5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5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5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5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5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5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5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6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6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6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6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6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6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6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7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7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7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7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7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7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7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8"/>
            <ac:spMk id="1542181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58"/>
            <ac:graphicFrameMk id="1542169" creationId="{00000000-0000-0000-0000-000000000000}"/>
          </ac:graphicFrameMkLst>
        </pc:graphicFrame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58"/>
            <ac:graphicFrameMk id="1542171" creationId="{00000000-0000-0000-0000-000000000000}"/>
          </ac:graphicFrameMkLst>
        </pc:graphicFrameChg>
      </pc:sldChg>
      <pc:sldChg chg="modSp del modNotes">
        <pc:chgData name="Tarkan AYDIN" userId="b9b93be9-b10a-4765-a2f4-9ef722cf671f" providerId="ADAL" clId="{D6E5DFCB-3640-4342-8249-A53EF3837D32}" dt="2020-11-10T15:44:22.243" v="20" actId="47"/>
        <pc:sldMkLst>
          <pc:docMk/>
          <pc:sldMk cId="0" sldId="859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9"/>
            <ac:spMk id="154829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59"/>
            <ac:spMk id="1548293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59"/>
            <ac:picMk id="1548295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59"/>
            <ac:picMk id="1548296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59"/>
            <ac:picMk id="1548297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59"/>
            <ac:picMk id="1548298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60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0"/>
            <ac:spMk id="155238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0"/>
            <ac:spMk id="1552388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60"/>
            <ac:graphicFrameMk id="1552395" creationId="{00000000-0000-0000-0000-000000000000}"/>
          </ac:graphicFrameMkLst>
        </pc:graphicFrame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60"/>
            <ac:picMk id="1552390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60"/>
            <ac:picMk id="1552393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61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1"/>
            <ac:spMk id="155443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1"/>
            <ac:spMk id="1554435" creationId="{00000000-0000-0000-0000-000000000000}"/>
          </ac:spMkLst>
        </pc:sp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62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2"/>
            <ac:spMk id="155750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2"/>
            <ac:spMk id="1557511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62"/>
            <ac:picMk id="1557510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63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3"/>
            <ac:spMk id="156057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3"/>
            <ac:spMk id="156057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3"/>
            <ac:spMk id="1560584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63"/>
            <ac:picMk id="1560582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63"/>
            <ac:picMk id="1560583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64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2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2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3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3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3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3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3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3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3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3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3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4"/>
            <ac:spMk id="1562649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64"/>
            <ac:picMk id="1562628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64"/>
            <ac:picMk id="1562629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65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5"/>
            <ac:spMk id="156467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65"/>
            <ac:spMk id="1564675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65"/>
            <ac:graphicFrameMk id="1564676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76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6"/>
            <ac:spMk id="159334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6"/>
            <ac:spMk id="159334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6"/>
            <ac:spMk id="159335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6"/>
            <ac:spMk id="159335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6"/>
            <ac:spMk id="159335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6"/>
            <ac:spMk id="1593355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76"/>
            <ac:graphicFrameMk id="1593349" creationId="{00000000-0000-0000-0000-000000000000}"/>
          </ac:graphicFrameMkLst>
        </pc:graphicFrame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76"/>
            <ac:picMk id="1593351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77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7"/>
            <ac:spMk id="159539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7"/>
            <ac:spMk id="159539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7"/>
            <ac:spMk id="159540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7"/>
            <ac:spMk id="159540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7"/>
            <ac:spMk id="159540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7"/>
            <ac:spMk id="1595403" creationId="{00000000-0000-0000-0000-000000000000}"/>
          </ac:spMkLst>
        </pc:s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77"/>
            <ac:picMk id="1595397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77"/>
            <ac:picMk id="1595398" creationId="{00000000-0000-0000-0000-000000000000}"/>
          </ac:picMkLst>
        </pc:pic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77"/>
            <ac:picMk id="1595399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78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6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7.051" v="9"/>
          <ac:spMkLst>
            <pc:docMk/>
            <pc:sldMk cId="0" sldId="878"/>
            <ac:spMk id="159847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7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7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7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7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7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7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8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8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8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8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8"/>
            <ac:spMk id="1598490" creationId="{00000000-0000-0000-0000-000000000000}"/>
          </ac:spMkLst>
        </pc:s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78"/>
            <ac:grpSpMk id="1598487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78"/>
            <ac:grpSpMk id="1598488" creationId="{00000000-0000-0000-0000-000000000000}"/>
          </ac:grpSpMkLst>
        </pc:gr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78"/>
            <ac:graphicFrameMk id="1598485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79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9"/>
            <ac:spMk id="160461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9"/>
            <ac:spMk id="160461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9"/>
            <ac:spMk id="160461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9"/>
            <ac:spMk id="160461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9"/>
            <ac:spMk id="160461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79"/>
            <ac:spMk id="1604618" creationId="{00000000-0000-0000-0000-000000000000}"/>
          </ac:spMkLst>
        </pc:spChg>
      </pc:sldChg>
      <pc:sldChg chg="modSp mod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0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5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5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6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6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6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6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6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6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6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6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6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7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7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0"/>
            <ac:spMk id="1606674" creationId="{00000000-0000-0000-0000-000000000000}"/>
          </ac:spMkLst>
        </pc:s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80"/>
            <ac:grpSpMk id="1606672" creationId="{00000000-0000-0000-0000-000000000000}"/>
          </ac:grpSpMkLst>
        </pc:grp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1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1"/>
            <ac:spMk id="160870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1"/>
            <ac:spMk id="160870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1"/>
            <ac:spMk id="1608709" creationId="{00000000-0000-0000-0000-000000000000}"/>
          </ac:spMkLst>
        </pc:sp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2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2"/>
            <ac:spMk id="161075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2"/>
            <ac:spMk id="1610767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82"/>
            <ac:graphicFrameMk id="1610757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3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3"/>
            <ac:spMk id="161587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3"/>
            <ac:spMk id="161587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3"/>
            <ac:spMk id="161587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3"/>
            <ac:spMk id="161587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3"/>
            <ac:spMk id="1615879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83"/>
            <ac:graphicFrameMk id="1615875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4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2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2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2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2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2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2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2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3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3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3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3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3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3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4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4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4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4"/>
            <ac:spMk id="1617943" creationId="{00000000-0000-0000-0000-000000000000}"/>
          </ac:spMkLst>
        </pc:s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84"/>
            <ac:grpSpMk id="1617930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84"/>
            <ac:grpSpMk id="1617934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84"/>
            <ac:grpSpMk id="1617935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84"/>
            <ac:grpSpMk id="1617939" creationId="{00000000-0000-0000-0000-000000000000}"/>
          </ac:grpSpMkLst>
        </pc:gr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84"/>
            <ac:graphicFrameMk id="1617923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5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5"/>
            <ac:spMk id="161997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5"/>
            <ac:spMk id="161997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5"/>
            <ac:spMk id="161997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5"/>
            <ac:spMk id="161998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5"/>
            <ac:spMk id="161998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5"/>
            <ac:spMk id="161999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5"/>
            <ac:spMk id="161999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5"/>
            <ac:spMk id="1619996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85"/>
            <ac:graphicFrameMk id="1619971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6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6"/>
            <ac:spMk id="162201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6"/>
            <ac:spMk id="162202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6"/>
            <ac:spMk id="162202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6"/>
            <ac:spMk id="162202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6"/>
            <ac:spMk id="162202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6"/>
            <ac:spMk id="162202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6"/>
            <ac:spMk id="162202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6"/>
            <ac:spMk id="162202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6"/>
            <ac:spMk id="1622029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86"/>
            <ac:graphicFrameMk id="1622019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7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6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6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6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7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7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7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7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7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8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8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8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8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8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8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8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9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9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9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7"/>
            <ac:spMk id="1624094" creationId="{00000000-0000-0000-0000-000000000000}"/>
          </ac:spMkLst>
        </pc:s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87"/>
            <ac:grpSpMk id="1624081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87"/>
            <ac:grpSpMk id="1624082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87"/>
            <ac:grpSpMk id="1624086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87"/>
            <ac:grpSpMk id="1624090" creationId="{00000000-0000-0000-0000-000000000000}"/>
          </ac:grpSpMkLst>
        </pc:gr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87"/>
            <ac:graphicFrameMk id="1624067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8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1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1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1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1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1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2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2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2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3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3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3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8"/>
            <ac:spMk id="1626138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88"/>
            <ac:graphicFrameMk id="1626115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89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9"/>
            <ac:spMk id="162816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9"/>
            <ac:spMk id="162816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9"/>
            <ac:spMk id="162816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89"/>
            <ac:spMk id="1628166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89"/>
            <ac:graphicFrameMk id="1628163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91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0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0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0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1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1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1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1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1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1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1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2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2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2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2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2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2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2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1"/>
            <ac:spMk id="1634328" creationId="{00000000-0000-0000-0000-000000000000}"/>
          </ac:spMkLst>
        </pc:s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91"/>
            <ac:grpSpMk id="1634329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91"/>
            <ac:grpSpMk id="1634330" creationId="{00000000-0000-0000-0000-000000000000}"/>
          </ac:grpSpMkLst>
        </pc:grpChg>
        <pc:grpChg chg="mod">
          <ac:chgData name="Tarkan AYDIN" userId="b9b93be9-b10a-4765-a2f4-9ef722cf671f" providerId="ADAL" clId="{D6E5DFCB-3640-4342-8249-A53EF3837D32}" dt="2020-11-10T15:38:09.364" v="14"/>
          <ac:grpSpMkLst>
            <pc:docMk/>
            <pc:sldMk cId="0" sldId="891"/>
            <ac:grpSpMk id="1634331" creationId="{00000000-0000-0000-0000-000000000000}"/>
          </ac:grpSpMkLst>
        </pc:grp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91"/>
            <ac:picMk id="1634316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92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2"/>
            <ac:spMk id="163840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2"/>
            <ac:spMk id="1638403" creationId="{00000000-0000-0000-0000-000000000000}"/>
          </ac:spMkLst>
        </pc:sp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93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3"/>
            <ac:spMk id="164249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3"/>
            <ac:spMk id="1642500" creationId="{00000000-0000-0000-0000-000000000000}"/>
          </ac:spMkLst>
        </pc:spChg>
      </pc:sldChg>
      <pc:sldChg chg="modSp mod modNotes">
        <pc:chgData name="Tarkan AYDIN" userId="b9b93be9-b10a-4765-a2f4-9ef722cf671f" providerId="ADAL" clId="{D6E5DFCB-3640-4342-8249-A53EF3837D32}" dt="2020-11-10T15:40:05.109" v="18" actId="33524"/>
        <pc:sldMkLst>
          <pc:docMk/>
          <pc:sldMk cId="0" sldId="894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4"/>
            <ac:spMk id="164659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40:05.109" v="18" actId="33524"/>
          <ac:spMkLst>
            <pc:docMk/>
            <pc:sldMk cId="0" sldId="894"/>
            <ac:spMk id="1646595" creationId="{00000000-0000-0000-0000-000000000000}"/>
          </ac:spMkLst>
        </pc:sp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95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5"/>
            <ac:spMk id="164864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5"/>
            <ac:spMk id="164864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5"/>
            <ac:spMk id="164864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5"/>
            <ac:spMk id="164864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5"/>
            <ac:spMk id="1648648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95"/>
            <ac:graphicFrameMk id="1648644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96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6"/>
            <ac:spMk id="165069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6"/>
            <ac:spMk id="165069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6"/>
            <ac:spMk id="1650693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6"/>
            <ac:spMk id="165069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6"/>
            <ac:spMk id="1650695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6"/>
            <ac:spMk id="1650696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6"/>
            <ac:spMk id="1650697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6"/>
            <ac:spMk id="165069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6"/>
            <ac:spMk id="1650699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96"/>
            <ac:graphicFrameMk id="1650692" creationId="{00000000-0000-0000-0000-000000000000}"/>
          </ac:graphicFrameMkLst>
        </pc:graphicFrame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97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7"/>
            <ac:spMk id="165273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7"/>
            <ac:spMk id="165274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7"/>
            <ac:spMk id="1652742" creationId="{00000000-0000-0000-0000-000000000000}"/>
          </ac:spMkLst>
        </pc:spChg>
        <pc:graphicFrameChg chg="mod">
          <ac:chgData name="Tarkan AYDIN" userId="b9b93be9-b10a-4765-a2f4-9ef722cf671f" providerId="ADAL" clId="{D6E5DFCB-3640-4342-8249-A53EF3837D32}" dt="2020-11-10T15:38:09.364" v="14"/>
          <ac:graphicFrameMkLst>
            <pc:docMk/>
            <pc:sldMk cId="0" sldId="897"/>
            <ac:graphicFrameMk id="1652741" creationId="{00000000-0000-0000-0000-000000000000}"/>
          </ac:graphicFrameMkLst>
        </pc:graphicFrameChg>
        <pc:picChg chg="mod">
          <ac:chgData name="Tarkan AYDIN" userId="b9b93be9-b10a-4765-a2f4-9ef722cf671f" providerId="ADAL" clId="{D6E5DFCB-3640-4342-8249-A53EF3837D32}" dt="2020-11-10T15:38:09.364" v="14"/>
          <ac:picMkLst>
            <pc:docMk/>
            <pc:sldMk cId="0" sldId="897"/>
            <ac:picMk id="1652738" creationId="{00000000-0000-0000-0000-000000000000}"/>
          </ac:picMkLst>
        </pc:picChg>
      </pc:sldChg>
      <pc:sldChg chg="modSp modNotes">
        <pc:chgData name="Tarkan AYDIN" userId="b9b93be9-b10a-4765-a2f4-9ef722cf671f" providerId="ADAL" clId="{D6E5DFCB-3640-4342-8249-A53EF3837D32}" dt="2020-11-10T15:38:09.364" v="14"/>
        <pc:sldMkLst>
          <pc:docMk/>
          <pc:sldMk cId="0" sldId="898"/>
        </pc:sld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8"/>
            <ac:spMk id="1656834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k cId="0" sldId="898"/>
            <ac:spMk id="1656835" creationId="{00000000-0000-0000-0000-000000000000}"/>
          </ac:spMkLst>
        </pc:spChg>
      </pc:sldChg>
      <pc:sldMasterChg chg="modSp modSldLayout">
        <pc:chgData name="Tarkan AYDIN" userId="b9b93be9-b10a-4765-a2f4-9ef722cf671f" providerId="ADAL" clId="{D6E5DFCB-3640-4342-8249-A53EF3837D32}" dt="2020-11-10T15:38:09.364" v="14"/>
        <pc:sldMasterMkLst>
          <pc:docMk/>
          <pc:sldMasterMk cId="0" sldId="2147483649"/>
        </pc:sldMasterMkLst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asterMk cId="0" sldId="2147483649"/>
            <ac:spMk id="9218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asterMk cId="0" sldId="2147483649"/>
            <ac:spMk id="9219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asterMk cId="0" sldId="2147483649"/>
            <ac:spMk id="9220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asterMk cId="0" sldId="2147483649"/>
            <ac:spMk id="9221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asterMk cId="0" sldId="2147483649"/>
            <ac:spMk id="9222" creationId="{00000000-0000-0000-0000-000000000000}"/>
          </ac:spMkLst>
        </pc:spChg>
        <pc:spChg chg="mod">
          <ac:chgData name="Tarkan AYDIN" userId="b9b93be9-b10a-4765-a2f4-9ef722cf671f" providerId="ADAL" clId="{D6E5DFCB-3640-4342-8249-A53EF3837D32}" dt="2020-11-10T15:38:09.364" v="14"/>
          <ac:spMkLst>
            <pc:docMk/>
            <pc:sldMasterMk cId="0" sldId="2147483649"/>
            <ac:spMk id="9223" creationId="{00000000-0000-0000-0000-000000000000}"/>
          </ac:spMkLst>
        </pc:spChg>
        <pc:sldLayoutChg chg="modSp">
          <pc:chgData name="Tarkan AYDIN" userId="b9b93be9-b10a-4765-a2f4-9ef722cf671f" providerId="ADAL" clId="{D6E5DFCB-3640-4342-8249-A53EF3837D32}" dt="2020-11-10T15:38:09.364" v="14"/>
          <pc:sldLayoutMkLst>
            <pc:docMk/>
            <pc:sldMasterMk cId="0" sldId="2147483649"/>
            <pc:sldLayoutMk cId="3241553002" sldId="2147483650"/>
          </pc:sldLayoutMkLst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3241553002" sldId="2147483650"/>
              <ac:spMk id="2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3241553002" sldId="2147483650"/>
              <ac:spMk id="3" creationId="{00000000-0000-0000-0000-000000000000}"/>
            </ac:spMkLst>
          </pc:spChg>
        </pc:sldLayoutChg>
        <pc:sldLayoutChg chg="modSp">
          <pc:chgData name="Tarkan AYDIN" userId="b9b93be9-b10a-4765-a2f4-9ef722cf671f" providerId="ADAL" clId="{D6E5DFCB-3640-4342-8249-A53EF3837D32}" dt="2020-11-10T15:38:09.364" v="14"/>
          <pc:sldLayoutMkLst>
            <pc:docMk/>
            <pc:sldMasterMk cId="0" sldId="2147483649"/>
            <pc:sldLayoutMk cId="1018093651" sldId="2147483652"/>
          </pc:sldLayoutMkLst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1018093651" sldId="2147483652"/>
              <ac:spMk id="2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1018093651" sldId="2147483652"/>
              <ac:spMk id="3" creationId="{00000000-0000-0000-0000-000000000000}"/>
            </ac:spMkLst>
          </pc:spChg>
        </pc:sldLayoutChg>
        <pc:sldLayoutChg chg="modSp">
          <pc:chgData name="Tarkan AYDIN" userId="b9b93be9-b10a-4765-a2f4-9ef722cf671f" providerId="ADAL" clId="{D6E5DFCB-3640-4342-8249-A53EF3837D32}" dt="2020-11-10T15:38:09.364" v="14"/>
          <pc:sldLayoutMkLst>
            <pc:docMk/>
            <pc:sldMasterMk cId="0" sldId="2147483649"/>
            <pc:sldLayoutMk cId="2833986864" sldId="2147483653"/>
          </pc:sldLayoutMkLst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2833986864" sldId="2147483653"/>
              <ac:spMk id="3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2833986864" sldId="2147483653"/>
              <ac:spMk id="4" creationId="{00000000-0000-0000-0000-000000000000}"/>
            </ac:spMkLst>
          </pc:spChg>
        </pc:sldLayoutChg>
        <pc:sldLayoutChg chg="modSp">
          <pc:chgData name="Tarkan AYDIN" userId="b9b93be9-b10a-4765-a2f4-9ef722cf671f" providerId="ADAL" clId="{D6E5DFCB-3640-4342-8249-A53EF3837D32}" dt="2020-11-10T15:38:09.364" v="14"/>
          <pc:sldLayoutMkLst>
            <pc:docMk/>
            <pc:sldMasterMk cId="0" sldId="2147483649"/>
            <pc:sldLayoutMk cId="4059884697" sldId="2147483654"/>
          </pc:sldLayoutMkLst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4059884697" sldId="2147483654"/>
              <ac:spMk id="2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4059884697" sldId="2147483654"/>
              <ac:spMk id="3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4059884697" sldId="2147483654"/>
              <ac:spMk id="4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4059884697" sldId="2147483654"/>
              <ac:spMk id="5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4059884697" sldId="2147483654"/>
              <ac:spMk id="6" creationId="{00000000-0000-0000-0000-000000000000}"/>
            </ac:spMkLst>
          </pc:spChg>
        </pc:sldLayoutChg>
        <pc:sldLayoutChg chg="modSp">
          <pc:chgData name="Tarkan AYDIN" userId="b9b93be9-b10a-4765-a2f4-9ef722cf671f" providerId="ADAL" clId="{D6E5DFCB-3640-4342-8249-A53EF3837D32}" dt="2020-11-10T15:38:09.364" v="14"/>
          <pc:sldLayoutMkLst>
            <pc:docMk/>
            <pc:sldMasterMk cId="0" sldId="2147483649"/>
            <pc:sldLayoutMk cId="2559609252" sldId="2147483657"/>
          </pc:sldLayoutMkLst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2559609252" sldId="2147483657"/>
              <ac:spMk id="2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2559609252" sldId="2147483657"/>
              <ac:spMk id="3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2559609252" sldId="2147483657"/>
              <ac:spMk id="4" creationId="{00000000-0000-0000-0000-000000000000}"/>
            </ac:spMkLst>
          </pc:spChg>
        </pc:sldLayoutChg>
        <pc:sldLayoutChg chg="modSp">
          <pc:chgData name="Tarkan AYDIN" userId="b9b93be9-b10a-4765-a2f4-9ef722cf671f" providerId="ADAL" clId="{D6E5DFCB-3640-4342-8249-A53EF3837D32}" dt="2020-11-10T15:38:09.364" v="14"/>
          <pc:sldLayoutMkLst>
            <pc:docMk/>
            <pc:sldMasterMk cId="0" sldId="2147483649"/>
            <pc:sldLayoutMk cId="582180149" sldId="2147483658"/>
          </pc:sldLayoutMkLst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582180149" sldId="2147483658"/>
              <ac:spMk id="2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582180149" sldId="2147483658"/>
              <ac:spMk id="3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582180149" sldId="2147483658"/>
              <ac:spMk id="4" creationId="{00000000-0000-0000-0000-000000000000}"/>
            </ac:spMkLst>
          </pc:spChg>
        </pc:sldLayoutChg>
        <pc:sldLayoutChg chg="modSp">
          <pc:chgData name="Tarkan AYDIN" userId="b9b93be9-b10a-4765-a2f4-9ef722cf671f" providerId="ADAL" clId="{D6E5DFCB-3640-4342-8249-A53EF3837D32}" dt="2020-11-10T15:38:09.364" v="14"/>
          <pc:sldLayoutMkLst>
            <pc:docMk/>
            <pc:sldMasterMk cId="0" sldId="2147483649"/>
            <pc:sldLayoutMk cId="966150033" sldId="2147483660"/>
          </pc:sldLayoutMkLst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966150033" sldId="2147483660"/>
              <ac:spMk id="2" creationId="{00000000-0000-0000-0000-000000000000}"/>
            </ac:spMkLst>
          </pc:spChg>
          <pc:spChg chg="mod">
            <ac:chgData name="Tarkan AYDIN" userId="b9b93be9-b10a-4765-a2f4-9ef722cf671f" providerId="ADAL" clId="{D6E5DFCB-3640-4342-8249-A53EF3837D32}" dt="2020-11-10T15:38:09.364" v="14"/>
            <ac:spMkLst>
              <pc:docMk/>
              <pc:sldMasterMk cId="0" sldId="2147483649"/>
              <pc:sldLayoutMk cId="966150033" sldId="2147483660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endParaRPr lang="en-US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endParaRPr lang="en-US" alt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endParaRPr lang="en-US" alt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fld id="{6BF0E0DA-F43E-413A-A3A7-26BD235017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4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endParaRPr lang="en-US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endParaRPr lang="en-US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endParaRPr lang="en-US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fld id="{9449F04A-685D-41CE-9DF5-50E1084E3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856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3C813-85E8-4ABC-9CBB-20555BA5CD1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27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583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EFB8D8-A042-4357-BCD0-E71A3B0ECF6E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65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5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421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DCC429-3A2C-4C20-8A80-C1116A4DD58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412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73AFD3-E777-4118-AFEF-B2A52E771D98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65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5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057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37A8E0-B921-4E92-8A8C-946ED983E460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162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D789EE-06A4-4957-8264-D15413EB3B6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39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39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r>
              <a:rPr lang="en-US" altLang="en-US"/>
              <a:t>Figure 15.1, top half.  Note that most points in the vote array are very dark, because they</a:t>
            </a:r>
          </a:p>
          <a:p>
            <a:r>
              <a:rPr lang="en-US" altLang="en-US"/>
              <a:t>get only one vote.</a:t>
            </a:r>
          </a:p>
        </p:txBody>
      </p:sp>
    </p:spTree>
    <p:extLst>
      <p:ext uri="{BB962C8B-B14F-4D97-AF65-F5344CB8AC3E}">
        <p14:creationId xmlns:p14="http://schemas.microsoft.com/office/powerpoint/2010/main" val="1764854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6BB475-9526-4D86-8663-961842FE1283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6934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5BA74E-7D01-464E-AC6D-DA07D9675D0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101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53C11-5AD6-4794-86DB-C58996A9B2D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r>
              <a:rPr lang="en-US" altLang="en-US"/>
              <a:t>This is 15.1 lower half</a:t>
            </a:r>
          </a:p>
        </p:txBody>
      </p:sp>
    </p:spTree>
    <p:extLst>
      <p:ext uri="{BB962C8B-B14F-4D97-AF65-F5344CB8AC3E}">
        <p14:creationId xmlns:p14="http://schemas.microsoft.com/office/powerpoint/2010/main" val="4038873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5F7F15-B684-4430-ABB7-E8611F75D923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r>
              <a:rPr lang="en-US" altLang="en-US"/>
              <a:t>This is the number of votes that the real line of 20 points gets with increasing noise (figure15.3)</a:t>
            </a:r>
          </a:p>
        </p:txBody>
      </p:sp>
    </p:spTree>
    <p:extLst>
      <p:ext uri="{BB962C8B-B14F-4D97-AF65-F5344CB8AC3E}">
        <p14:creationId xmlns:p14="http://schemas.microsoft.com/office/powerpoint/2010/main" val="2362330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5E3A80-E257-4266-BD1E-C5AB152ABC64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r>
              <a:rPr lang="en-US" altLang="en-US"/>
              <a:t>15.2; main point is that lots of noise can lead to large peaks in the array</a:t>
            </a:r>
          </a:p>
        </p:txBody>
      </p:sp>
    </p:spTree>
    <p:extLst>
      <p:ext uri="{BB962C8B-B14F-4D97-AF65-F5344CB8AC3E}">
        <p14:creationId xmlns:p14="http://schemas.microsoft.com/office/powerpoint/2010/main" val="191865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39723-A5F4-4E44-B6E0-414B0EA44344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59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9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738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430570-D439-4B94-9F2D-3B04128A817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40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0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r>
              <a:rPr lang="en-US" altLang="en-US"/>
              <a:t>Figure 15.4; as the noise increases in a picture without a line, the number of points in the max cell goes</a:t>
            </a:r>
          </a:p>
          <a:p>
            <a:r>
              <a:rPr lang="en-US" altLang="en-US"/>
              <a:t>up, too</a:t>
            </a:r>
          </a:p>
        </p:txBody>
      </p:sp>
    </p:spTree>
    <p:extLst>
      <p:ext uri="{BB962C8B-B14F-4D97-AF65-F5344CB8AC3E}">
        <p14:creationId xmlns:p14="http://schemas.microsoft.com/office/powerpoint/2010/main" val="2164163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2CC171-7529-4EC4-9F7C-0C8FC298152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55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5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072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CA81F3-7E9D-4F2E-8D56-7D5014FEB46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230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60C6DF-E242-4606-AEE5-AA211ADA769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963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7BFE58-2CF8-48DA-B6E2-F6AEC295FA8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8826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4B1809-96F1-492C-8341-654205CBD2B0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65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5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644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0B8C7-76AE-4AA0-9B1B-FE8C52EF8B25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54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4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766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C5D0D8-C55F-4A1E-9472-07A3D25FFDBF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59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9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802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20E10F-CC58-4558-AE59-AF33C1CBA410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55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5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D6D40A-6896-4FF6-AD99-ADA6C457D9E5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59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9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44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2D0821-9D52-41F0-A7F1-A1B007D51D9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25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B68E42-26FC-4C4B-B826-165283882E99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0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0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252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C92BE-C1B3-47B7-B993-3F1596F33CF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0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0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864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5E563E-6239-4EF3-A5B6-CBB790CFF787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0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0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661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A84E0A-72CE-477D-9CFC-06F96DE6A481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61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1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631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72771F-3A4E-4BDA-86E5-CD7C79131218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62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2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60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73C1AD-1972-4FCE-9614-9BC25426D0B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61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1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347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0C21A3-C84B-4A03-84DB-377C92540BDE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61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1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1518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8401B-4020-49D0-B318-7718543A1CAF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62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2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041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7BD344-4438-4D9A-93C3-86FEEF6E268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62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2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089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4785A0-0E9E-40FA-915F-C61AA0B87DCE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62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2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64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495B4C-C0A2-4017-8DE5-D6A1AE8B37D3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64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936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5B84C-E975-4899-BE7A-A21AFED17C22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62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2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282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EDBA7E-7FCA-433C-94EB-7A0185AD59B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97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81F568-BE35-4BD3-8D94-9384FB449D70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63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3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679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44E43-35B4-4B70-979C-1824C7DE761F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55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5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9656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C3C7F-AA19-434B-8354-39B44FE6096F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56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6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474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14ED4A-9535-4D37-A828-21F3DFAF0830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56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6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1385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6B5977-19FF-493C-99AE-058F6FC67076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56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56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62417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E62F4A-3F90-4741-A8F5-BA21A1F36A42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63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3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50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3B7BF9-7A41-435C-A9F9-02A34D005A22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3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0C70A-1538-4742-9B60-6588FBA5128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64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4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00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3BFF1B-6D96-4D30-BDAA-72CE900AE17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97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8389D-DC37-4AD0-BA14-AD2F2474EECE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35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BEDC9-4CEF-4A6B-B89A-09E98CAE92E2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12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54E2D3-DEFC-4CF9-9769-2E5E9E87B3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55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628018-EF1F-4200-A110-0B02EC0452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96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08A1A-9D5A-4579-A41C-503B0B1509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615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C5058-D380-4D77-9A0C-2B8D71BC94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88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CCF943-45C2-4E50-A583-4D8E3D5099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0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DAADC8-3724-4AC1-98A2-DD71C8276E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398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E7D52-B27F-496A-84A1-527493F4E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884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12C942-B60C-4865-ABA5-FC2ED95303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78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C68602-75B5-43FA-998F-94D4E1231A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54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C81EAF-420F-413A-8305-DB89401F93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60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85396-9CE2-4F4C-9EE1-25EBE06456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18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anose="02020603050405020304" pitchFamily="18" charset="0"/>
              </a:defRPr>
            </a:lvl1pPr>
          </a:lstStyle>
          <a:p>
            <a:fld id="{F3C061A5-23C4-477E-A437-962E625645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.xml"/><Relationship Id="rId7" Type="http://schemas.openxmlformats.org/officeDocument/2006/relationships/image" Target="../media/image2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nc.edu/~lazebnik/spring08/jurie_schmid.pdf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0.wmf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nc.edu/~lazebnik/spring08/jurie_schmid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rochester.edu/~dana/HoughT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rochester.edu/~dana/HoughT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cal-network.org/challenges/VOC/pubs/leibe04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ascal-network.org/challenges/VOC/pubs/leibe04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 Detection</a:t>
            </a:r>
            <a:endParaRPr lang="en-US" altLang="en-US" dirty="0"/>
          </a:p>
        </p:txBody>
      </p:sp>
      <p:sp>
        <p:nvSpPr>
          <p:cNvPr id="127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273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524000"/>
            <a:ext cx="3371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Parameter space representation</a:t>
            </a:r>
          </a:p>
        </p:txBody>
      </p:sp>
      <p:sp>
        <p:nvSpPr>
          <p:cNvPr id="164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2667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What does a point (x</a:t>
            </a:r>
            <a:r>
              <a:rPr lang="en-US" altLang="en-US" baseline="-25000"/>
              <a:t>0</a:t>
            </a:r>
            <a:r>
              <a:rPr lang="en-US" altLang="en-US"/>
              <a:t>, y</a:t>
            </a:r>
            <a:r>
              <a:rPr lang="en-US" altLang="en-US" baseline="-25000"/>
              <a:t>0</a:t>
            </a:r>
            <a:r>
              <a:rPr lang="en-US" altLang="en-US"/>
              <a:t>) in the image space map to in the Hough space?</a:t>
            </a:r>
          </a:p>
          <a:p>
            <a:pPr lvl="1"/>
            <a:r>
              <a:rPr lang="en-US" altLang="en-US"/>
              <a:t>Answer: the solutions of b = –x</a:t>
            </a:r>
            <a:r>
              <a:rPr lang="en-US" altLang="en-US" baseline="-25000"/>
              <a:t>0</a:t>
            </a:r>
            <a:r>
              <a:rPr lang="en-US" altLang="en-US"/>
              <a:t>m + y</a:t>
            </a:r>
            <a:r>
              <a:rPr lang="en-US" altLang="en-US" baseline="-25000"/>
              <a:t>0</a:t>
            </a:r>
            <a:endParaRPr lang="en-US" altLang="en-US"/>
          </a:p>
          <a:p>
            <a:pPr lvl="1"/>
            <a:r>
              <a:rPr lang="en-US" altLang="en-US"/>
              <a:t>This is a line in Hough space</a:t>
            </a:r>
          </a:p>
        </p:txBody>
      </p:sp>
      <p:graphicFrame>
        <p:nvGraphicFramePr>
          <p:cNvPr id="1648644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533400" y="3416300"/>
          <a:ext cx="77724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0882540" imgH="3644444" progId="Photoshop.Image.10">
                  <p:embed/>
                </p:oleObj>
              </mc:Choice>
              <mc:Fallback>
                <p:oleObj name="Image" r:id="rId3" imgW="10882540" imgH="3644444" progId="Photoshop.Image.10">
                  <p:embed/>
                  <p:pic>
                    <p:nvPicPr>
                      <p:cNvPr id="16486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416300"/>
                        <a:ext cx="777240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645" name="Text Box 5"/>
          <p:cNvSpPr txBox="1">
            <a:spLocks noChangeArrowheads="1"/>
          </p:cNvSpPr>
          <p:nvPr/>
        </p:nvSpPr>
        <p:spPr bwMode="auto">
          <a:xfrm>
            <a:off x="1295404" y="2971804"/>
            <a:ext cx="1636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Image space</a:t>
            </a:r>
          </a:p>
        </p:txBody>
      </p:sp>
      <p:sp>
        <p:nvSpPr>
          <p:cNvPr id="1648646" name="Text Box 6"/>
          <p:cNvSpPr txBox="1">
            <a:spLocks noChangeArrowheads="1"/>
          </p:cNvSpPr>
          <p:nvPr/>
        </p:nvSpPr>
        <p:spPr bwMode="auto">
          <a:xfrm>
            <a:off x="5562604" y="2971804"/>
            <a:ext cx="2906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Hough parameter space</a:t>
            </a:r>
          </a:p>
        </p:txBody>
      </p:sp>
      <p:sp>
        <p:nvSpPr>
          <p:cNvPr id="1648648" name="Text Box 8"/>
          <p:cNvSpPr txBox="1">
            <a:spLocks noChangeArrowheads="1"/>
          </p:cNvSpPr>
          <p:nvPr/>
        </p:nvSpPr>
        <p:spPr bwMode="auto">
          <a:xfrm>
            <a:off x="7343779" y="6477000"/>
            <a:ext cx="1800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0"/>
              <a:t>Source: K. Grauman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Parameter space representation</a:t>
            </a:r>
          </a:p>
        </p:txBody>
      </p:sp>
      <p:sp>
        <p:nvSpPr>
          <p:cNvPr id="1650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9248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Where is the line that contains both (x</a:t>
            </a:r>
            <a:r>
              <a:rPr lang="en-US" altLang="en-US" baseline="-25000"/>
              <a:t>0</a:t>
            </a:r>
            <a:r>
              <a:rPr lang="en-US" altLang="en-US"/>
              <a:t>, y</a:t>
            </a:r>
            <a:r>
              <a:rPr lang="en-US" altLang="en-US" baseline="-25000"/>
              <a:t>0</a:t>
            </a:r>
            <a:r>
              <a:rPr lang="en-US" altLang="en-US"/>
              <a:t>) and (x</a:t>
            </a:r>
            <a:r>
              <a:rPr lang="en-US" altLang="en-US" baseline="-25000"/>
              <a:t>1</a:t>
            </a:r>
            <a:r>
              <a:rPr lang="en-US" altLang="en-US"/>
              <a:t>, y</a:t>
            </a:r>
            <a:r>
              <a:rPr lang="en-US" altLang="en-US" baseline="-25000"/>
              <a:t>1</a:t>
            </a:r>
            <a:r>
              <a:rPr lang="en-US" altLang="en-US"/>
              <a:t>)?</a:t>
            </a:r>
          </a:p>
          <a:p>
            <a:pPr lvl="1"/>
            <a:r>
              <a:rPr lang="en-US" altLang="en-US"/>
              <a:t>It is the intersection of the lines b = –x</a:t>
            </a:r>
            <a:r>
              <a:rPr lang="en-US" altLang="en-US" baseline="-25000"/>
              <a:t>0</a:t>
            </a:r>
            <a:r>
              <a:rPr lang="en-US" altLang="en-US"/>
              <a:t>m + y</a:t>
            </a:r>
            <a:r>
              <a:rPr lang="en-US" altLang="en-US" baseline="-25000"/>
              <a:t>0 </a:t>
            </a:r>
            <a:r>
              <a:rPr lang="en-US" altLang="en-US"/>
              <a:t>and </a:t>
            </a:r>
            <a:br>
              <a:rPr lang="en-US" altLang="en-US"/>
            </a:br>
            <a:r>
              <a:rPr lang="en-US" altLang="en-US"/>
              <a:t>b = –x</a:t>
            </a:r>
            <a:r>
              <a:rPr lang="en-US" altLang="en-US" baseline="-25000"/>
              <a:t>1</a:t>
            </a:r>
            <a:r>
              <a:rPr lang="en-US" altLang="en-US"/>
              <a:t>m + y</a:t>
            </a:r>
            <a:r>
              <a:rPr lang="en-US" altLang="en-US" baseline="-25000"/>
              <a:t>1</a:t>
            </a:r>
            <a:r>
              <a:rPr lang="en-US" altLang="en-US"/>
              <a:t> </a:t>
            </a:r>
          </a:p>
        </p:txBody>
      </p:sp>
      <p:graphicFrame>
        <p:nvGraphicFramePr>
          <p:cNvPr id="1650692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528638" y="3487742"/>
          <a:ext cx="7777162" cy="260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0971429" imgH="3758730" progId="Photoshop.Image.10">
                  <p:embed/>
                </p:oleObj>
              </mc:Choice>
              <mc:Fallback>
                <p:oleObj name="Image" r:id="rId3" imgW="10971429" imgH="3758730" progId="Photoshop.Image.10">
                  <p:embed/>
                  <p:pic>
                    <p:nvPicPr>
                      <p:cNvPr id="16506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3487742"/>
                        <a:ext cx="7777162" cy="2605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0693" name="Text Box 5"/>
          <p:cNvSpPr txBox="1">
            <a:spLocks noChangeArrowheads="1"/>
          </p:cNvSpPr>
          <p:nvPr/>
        </p:nvSpPr>
        <p:spPr bwMode="auto">
          <a:xfrm>
            <a:off x="1295404" y="3048004"/>
            <a:ext cx="1636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Image space</a:t>
            </a:r>
          </a:p>
        </p:txBody>
      </p:sp>
      <p:sp>
        <p:nvSpPr>
          <p:cNvPr id="1650694" name="Text Box 6"/>
          <p:cNvSpPr txBox="1">
            <a:spLocks noChangeArrowheads="1"/>
          </p:cNvSpPr>
          <p:nvPr/>
        </p:nvSpPr>
        <p:spPr bwMode="auto">
          <a:xfrm>
            <a:off x="5562604" y="3048004"/>
            <a:ext cx="2906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Hough parameter space</a:t>
            </a:r>
          </a:p>
        </p:txBody>
      </p:sp>
      <p:sp>
        <p:nvSpPr>
          <p:cNvPr id="1650695" name="Rectangle 7"/>
          <p:cNvSpPr>
            <a:spLocks noChangeArrowheads="1"/>
          </p:cNvSpPr>
          <p:nvPr/>
        </p:nvSpPr>
        <p:spPr bwMode="auto">
          <a:xfrm>
            <a:off x="1447804" y="4419604"/>
            <a:ext cx="860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(</a:t>
            </a:r>
            <a:r>
              <a:rPr lang="en-US" altLang="en-US" sz="1800" b="0" i="1"/>
              <a:t>x</a:t>
            </a:r>
            <a:r>
              <a:rPr lang="en-US" altLang="en-US" sz="1800" b="0" baseline="-25000"/>
              <a:t>0</a:t>
            </a:r>
            <a:r>
              <a:rPr lang="en-US" altLang="en-US" sz="1800" b="0"/>
              <a:t>, </a:t>
            </a:r>
            <a:r>
              <a:rPr lang="en-US" altLang="en-US" sz="1800" b="0" i="1"/>
              <a:t>y</a:t>
            </a:r>
            <a:r>
              <a:rPr lang="en-US" altLang="en-US" sz="1800" b="0" baseline="-25000"/>
              <a:t>0</a:t>
            </a:r>
            <a:r>
              <a:rPr lang="en-US" altLang="en-US" sz="1800" b="0"/>
              <a:t>)</a:t>
            </a:r>
          </a:p>
        </p:txBody>
      </p:sp>
      <p:sp>
        <p:nvSpPr>
          <p:cNvPr id="1650696" name="Rectangle 8"/>
          <p:cNvSpPr>
            <a:spLocks noChangeArrowheads="1"/>
          </p:cNvSpPr>
          <p:nvPr/>
        </p:nvSpPr>
        <p:spPr bwMode="auto">
          <a:xfrm>
            <a:off x="2339979" y="3824288"/>
            <a:ext cx="860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(</a:t>
            </a:r>
            <a:r>
              <a:rPr lang="en-US" altLang="en-US" sz="1800" b="0" i="1"/>
              <a:t>x</a:t>
            </a:r>
            <a:r>
              <a:rPr lang="en-US" altLang="en-US" sz="1800" b="0" baseline="-25000"/>
              <a:t>1</a:t>
            </a:r>
            <a:r>
              <a:rPr lang="en-US" altLang="en-US" sz="1800" b="0"/>
              <a:t>, </a:t>
            </a:r>
            <a:r>
              <a:rPr lang="en-US" altLang="en-US" sz="1800" b="0" i="1"/>
              <a:t>y</a:t>
            </a:r>
            <a:r>
              <a:rPr lang="en-US" altLang="en-US" sz="1800" b="0" baseline="-25000"/>
              <a:t>1</a:t>
            </a:r>
            <a:r>
              <a:rPr lang="en-US" altLang="en-US" sz="1800" b="0"/>
              <a:t>)</a:t>
            </a:r>
          </a:p>
        </p:txBody>
      </p:sp>
      <p:sp>
        <p:nvSpPr>
          <p:cNvPr id="1650697" name="Rectangle 9"/>
          <p:cNvSpPr>
            <a:spLocks noChangeArrowheads="1"/>
          </p:cNvSpPr>
          <p:nvPr/>
        </p:nvSpPr>
        <p:spPr bwMode="auto">
          <a:xfrm>
            <a:off x="6629404" y="5105404"/>
            <a:ext cx="1546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1"/>
              <a:t>b</a:t>
            </a:r>
            <a:r>
              <a:rPr lang="en-US" altLang="en-US" sz="1800" b="0"/>
              <a:t> = –</a:t>
            </a:r>
            <a:r>
              <a:rPr lang="en-US" altLang="en-US" sz="1800" b="0" i="1"/>
              <a:t>x</a:t>
            </a:r>
            <a:r>
              <a:rPr lang="en-US" altLang="en-US" sz="1800" b="0" baseline="-25000"/>
              <a:t>1</a:t>
            </a:r>
            <a:r>
              <a:rPr lang="en-US" altLang="en-US" sz="1800" b="0" i="1"/>
              <a:t>m</a:t>
            </a:r>
            <a:r>
              <a:rPr lang="en-US" altLang="en-US" sz="1800" b="0"/>
              <a:t> + </a:t>
            </a:r>
            <a:r>
              <a:rPr lang="en-US" altLang="en-US" sz="1800" b="0" i="1"/>
              <a:t>y</a:t>
            </a:r>
            <a:r>
              <a:rPr lang="en-US" altLang="en-US" sz="1800" b="0" baseline="-25000"/>
              <a:t>1</a:t>
            </a:r>
          </a:p>
        </p:txBody>
      </p:sp>
      <p:sp>
        <p:nvSpPr>
          <p:cNvPr id="1650698" name="Oval 10"/>
          <p:cNvSpPr>
            <a:spLocks noChangeArrowheads="1"/>
          </p:cNvSpPr>
          <p:nvPr/>
        </p:nvSpPr>
        <p:spPr bwMode="auto">
          <a:xfrm>
            <a:off x="6781800" y="47244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699" name="Text Box 11"/>
          <p:cNvSpPr txBox="1">
            <a:spLocks noChangeArrowheads="1"/>
          </p:cNvSpPr>
          <p:nvPr/>
        </p:nvSpPr>
        <p:spPr bwMode="auto">
          <a:xfrm>
            <a:off x="7343779" y="6477000"/>
            <a:ext cx="1800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0"/>
              <a:t>Source: K. Grauman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580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sz="3200"/>
              <a:t>Problems with the (m,b) space:</a:t>
            </a:r>
          </a:p>
          <a:p>
            <a:pPr lvl="1"/>
            <a:r>
              <a:rPr lang="en-US" altLang="en-US" sz="2400"/>
              <a:t>Unbounded parameter domain</a:t>
            </a:r>
          </a:p>
          <a:p>
            <a:pPr lvl="1"/>
            <a:r>
              <a:rPr lang="en-US" altLang="en-US" sz="2400"/>
              <a:t>Vertical lines require infinite m</a:t>
            </a:r>
          </a:p>
        </p:txBody>
      </p:sp>
      <p:sp>
        <p:nvSpPr>
          <p:cNvPr id="138957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Polar representation for lines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738" name="Picture 2" descr="c-repres-hough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4" y="3124200"/>
            <a:ext cx="2938463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sz="3200"/>
              <a:t>Problems with the (m,b) space:</a:t>
            </a:r>
          </a:p>
          <a:p>
            <a:pPr lvl="1"/>
            <a:r>
              <a:rPr lang="en-US" altLang="en-US" sz="2400"/>
              <a:t>Unbounded parameter domain</a:t>
            </a:r>
          </a:p>
          <a:p>
            <a:pPr lvl="1"/>
            <a:r>
              <a:rPr lang="en-US" altLang="en-US" sz="2400"/>
              <a:t>Vertical lines require infinite m</a:t>
            </a:r>
          </a:p>
          <a:p>
            <a:pPr>
              <a:buFontTx/>
              <a:buChar char="•"/>
            </a:pPr>
            <a:r>
              <a:rPr lang="en-US" altLang="en-US" sz="3200"/>
              <a:t>Alternative: polar representation</a:t>
            </a:r>
          </a:p>
          <a:p>
            <a:pPr>
              <a:buFontTx/>
              <a:buChar char="•"/>
            </a:pPr>
            <a:endParaRPr lang="en-US" altLang="en-US" sz="3200"/>
          </a:p>
        </p:txBody>
      </p:sp>
      <p:sp>
        <p:nvSpPr>
          <p:cNvPr id="1652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Polar representation for lines</a:t>
            </a:r>
          </a:p>
        </p:txBody>
      </p:sp>
      <p:graphicFrame>
        <p:nvGraphicFramePr>
          <p:cNvPr id="1652741" name="Object 5"/>
          <p:cNvGraphicFramePr>
            <a:graphicFrameLocks noChangeAspect="1"/>
          </p:cNvGraphicFramePr>
          <p:nvPr/>
        </p:nvGraphicFramePr>
        <p:xfrm>
          <a:off x="3397250" y="3944938"/>
          <a:ext cx="33607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22360" imgH="203040" progId="Equation.3">
                  <p:embed/>
                </p:oleObj>
              </mc:Choice>
              <mc:Fallback>
                <p:oleObj name="Equation" r:id="rId4" imgW="1422360" imgH="203040" progId="Equation.3">
                  <p:embed/>
                  <p:pic>
                    <p:nvPicPr>
                      <p:cNvPr id="16527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3944938"/>
                        <a:ext cx="3360738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2742" name="Text Box 6"/>
          <p:cNvSpPr txBox="1">
            <a:spLocks noChangeArrowheads="1"/>
          </p:cNvSpPr>
          <p:nvPr/>
        </p:nvSpPr>
        <p:spPr bwMode="auto">
          <a:xfrm>
            <a:off x="762000" y="60960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400" b="0">
                <a:latin typeface="Arial Unicode MS" panose="020B0604020202020204" pitchFamily="34" charset="-128"/>
              </a:rPr>
              <a:t>Each point will add a sinusoid in the (</a:t>
            </a:r>
            <a:r>
              <a:rPr lang="en-US" altLang="en-US" sz="2400" b="0">
                <a:latin typeface="Arial Unicode MS" panose="020B060402020202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sz="2400" b="0">
                <a:latin typeface="Arial Unicode MS" panose="020B0604020202020204" pitchFamily="34" charset="-128"/>
                <a:sym typeface="System"/>
              </a:rPr>
              <a:t>,</a:t>
            </a:r>
            <a:r>
              <a:rPr lang="en-US" altLang="en-US" sz="2400" b="0">
                <a:latin typeface="Arial Unicode MS" panose="020B0604020202020204" pitchFamily="34" charset="-128"/>
                <a:sym typeface="Symbol" panose="05050102010706020507" pitchFamily="18" charset="2"/>
              </a:rPr>
              <a:t></a:t>
            </a:r>
            <a:r>
              <a:rPr lang="en-US" altLang="en-US" sz="2400" b="0">
                <a:latin typeface="Arial Unicode MS" panose="020B0604020202020204" pitchFamily="34" charset="-128"/>
                <a:sym typeface="System"/>
              </a:rPr>
              <a:t>) parameter space </a:t>
            </a:r>
            <a:r>
              <a:rPr lang="en-US" altLang="en-US" sz="2400" b="0">
                <a:latin typeface="Arial Unicode MS" panose="020B0604020202020204" pitchFamily="34" charset="-128"/>
              </a:rPr>
              <a:t> 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 outline</a:t>
            </a:r>
          </a:p>
        </p:txBody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562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Tx/>
              <a:buChar char="•"/>
            </a:pPr>
            <a:r>
              <a:rPr lang="en-US" altLang="en-US"/>
              <a:t>Initialize accumulator H </a:t>
            </a:r>
            <a:br>
              <a:rPr lang="en-US" altLang="en-US"/>
            </a:br>
            <a:r>
              <a:rPr lang="en-US" altLang="en-US"/>
              <a:t>to all zeros</a:t>
            </a:r>
          </a:p>
          <a:p>
            <a:pPr marL="533400" indent="-533400">
              <a:lnSpc>
                <a:spcPct val="90000"/>
              </a:lnSpc>
              <a:buFontTx/>
              <a:buChar char="•"/>
            </a:pPr>
            <a:r>
              <a:rPr lang="en-US" altLang="en-US"/>
              <a:t>For each edge point (x,y) </a:t>
            </a:r>
            <a:br>
              <a:rPr lang="en-US" altLang="en-US"/>
            </a:br>
            <a:r>
              <a:rPr lang="en-US" altLang="en-US"/>
              <a:t>in the image</a:t>
            </a:r>
            <a:br>
              <a:rPr lang="en-US" altLang="en-US"/>
            </a:br>
            <a:r>
              <a:rPr lang="en-US" altLang="en-US"/>
              <a:t>	For θ = 0 to 180</a:t>
            </a:r>
            <a:br>
              <a:rPr lang="en-US" altLang="en-US"/>
            </a:br>
            <a:r>
              <a:rPr lang="en-US" altLang="en-US"/>
              <a:t>	    </a:t>
            </a:r>
            <a:r>
              <a:rPr lang="el-GR" altLang="en-US">
                <a:cs typeface="Times New Roman" panose="02020603050405020304" pitchFamily="18" charset="0"/>
              </a:rPr>
              <a:t>ρ</a:t>
            </a:r>
            <a:r>
              <a:rPr lang="en-US" altLang="en-US"/>
              <a:t> = x cos θ + y sin θ</a:t>
            </a:r>
            <a:br>
              <a:rPr lang="en-US" altLang="en-US"/>
            </a:br>
            <a:r>
              <a:rPr lang="en-US" altLang="en-US"/>
              <a:t>	    H(θ, </a:t>
            </a:r>
            <a:r>
              <a:rPr lang="el-GR" altLang="en-US">
                <a:cs typeface="Times New Roman" panose="02020603050405020304" pitchFamily="18" charset="0"/>
              </a:rPr>
              <a:t>ρ</a:t>
            </a:r>
            <a:r>
              <a:rPr lang="en-US" altLang="en-US"/>
              <a:t>) = H(θ, </a:t>
            </a:r>
            <a:r>
              <a:rPr lang="el-GR" altLang="en-US">
                <a:cs typeface="Times New Roman" panose="02020603050405020304" pitchFamily="18" charset="0"/>
              </a:rPr>
              <a:t>ρ</a:t>
            </a:r>
            <a:r>
              <a:rPr lang="en-US" altLang="en-US"/>
              <a:t>) + 1</a:t>
            </a:r>
            <a:br>
              <a:rPr lang="en-US" altLang="en-US"/>
            </a:br>
            <a:r>
              <a:rPr lang="en-US" altLang="en-US"/>
              <a:t>    end</a:t>
            </a:r>
            <a:br>
              <a:rPr lang="en-US" altLang="en-US"/>
            </a:br>
            <a:r>
              <a:rPr lang="en-US" altLang="en-US"/>
              <a:t>end</a:t>
            </a:r>
          </a:p>
          <a:p>
            <a:pPr marL="533400" indent="-533400">
              <a:lnSpc>
                <a:spcPct val="90000"/>
              </a:lnSpc>
              <a:buFontTx/>
              <a:buChar char="•"/>
            </a:pPr>
            <a:r>
              <a:rPr lang="en-US" altLang="en-US"/>
              <a:t>Find the value(s) of (θ, </a:t>
            </a:r>
            <a:r>
              <a:rPr lang="el-GR" altLang="en-US">
                <a:cs typeface="Times New Roman" panose="02020603050405020304" pitchFamily="18" charset="0"/>
              </a:rPr>
              <a:t>ρ</a:t>
            </a:r>
            <a:r>
              <a:rPr lang="en-US" altLang="en-US"/>
              <a:t>) where H(θ, </a:t>
            </a:r>
            <a:r>
              <a:rPr lang="el-GR" altLang="en-US">
                <a:cs typeface="Times New Roman" panose="02020603050405020304" pitchFamily="18" charset="0"/>
              </a:rPr>
              <a:t>ρ</a:t>
            </a:r>
            <a:r>
              <a:rPr lang="en-US" altLang="en-US"/>
              <a:t>) is a local maximum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altLang="en-US"/>
              <a:t>The detected line in the image is given by </a:t>
            </a:r>
            <a:br>
              <a:rPr lang="en-US" altLang="en-US"/>
            </a:br>
            <a:r>
              <a:rPr lang="en-US" altLang="en-US"/>
              <a:t> </a:t>
            </a:r>
            <a:r>
              <a:rPr lang="el-GR" altLang="en-US">
                <a:cs typeface="Times New Roman" panose="02020603050405020304" pitchFamily="18" charset="0"/>
              </a:rPr>
              <a:t>ρ</a:t>
            </a:r>
            <a:r>
              <a:rPr lang="en-US" altLang="en-US"/>
              <a:t> = x cos θ + y sin θ</a:t>
            </a:r>
          </a:p>
        </p:txBody>
      </p:sp>
      <p:graphicFrame>
        <p:nvGraphicFramePr>
          <p:cNvPr id="1538052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019804" y="914400"/>
          <a:ext cx="257651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460317" imgH="5815873" progId="Photoshop.Image.10">
                  <p:embed/>
                </p:oleObj>
              </mc:Choice>
              <mc:Fallback>
                <p:oleObj name="Image" r:id="rId3" imgW="5460317" imgH="5815873" progId="Photoshop.Image.10">
                  <p:embed/>
                  <p:pic>
                    <p:nvPicPr>
                      <p:cNvPr id="1538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4" y="914400"/>
                        <a:ext cx="2576513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054" name="Rectangle 6"/>
          <p:cNvSpPr>
            <a:spLocks noChangeArrowheads="1"/>
          </p:cNvSpPr>
          <p:nvPr/>
        </p:nvSpPr>
        <p:spPr bwMode="auto">
          <a:xfrm>
            <a:off x="6019804" y="1981204"/>
            <a:ext cx="32861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l-GR" altLang="en-US" sz="2000" b="0"/>
              <a:t>ρ</a:t>
            </a:r>
            <a:endParaRPr lang="en-US" altLang="en-US" sz="2000" b="0"/>
          </a:p>
        </p:txBody>
      </p:sp>
      <p:sp>
        <p:nvSpPr>
          <p:cNvPr id="1538055" name="Rectangle 7"/>
          <p:cNvSpPr>
            <a:spLocks noChangeArrowheads="1"/>
          </p:cNvSpPr>
          <p:nvPr/>
        </p:nvSpPr>
        <p:spPr bwMode="auto">
          <a:xfrm>
            <a:off x="7291392" y="3276604"/>
            <a:ext cx="325437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θ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6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316038"/>
            <a:ext cx="8293100" cy="417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1619" name="Text Box 3"/>
          <p:cNvSpPr txBox="1">
            <a:spLocks noChangeArrowheads="1"/>
          </p:cNvSpPr>
          <p:nvPr/>
        </p:nvSpPr>
        <p:spPr bwMode="auto">
          <a:xfrm>
            <a:off x="2114550" y="557688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features</a:t>
            </a:r>
          </a:p>
        </p:txBody>
      </p:sp>
      <p:sp>
        <p:nvSpPr>
          <p:cNvPr id="1391620" name="Text Box 4"/>
          <p:cNvSpPr txBox="1">
            <a:spLocks noChangeArrowheads="1"/>
          </p:cNvSpPr>
          <p:nvPr/>
        </p:nvSpPr>
        <p:spPr bwMode="auto">
          <a:xfrm>
            <a:off x="6356350" y="5562604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votes</a:t>
            </a:r>
          </a:p>
        </p:txBody>
      </p:sp>
      <p:sp>
        <p:nvSpPr>
          <p:cNvPr id="13916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illustration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7" name="Text Box 3"/>
          <p:cNvSpPr txBox="1">
            <a:spLocks noChangeArrowheads="1"/>
          </p:cNvSpPr>
          <p:nvPr/>
        </p:nvSpPr>
        <p:spPr bwMode="auto">
          <a:xfrm>
            <a:off x="2263775" y="1265238"/>
            <a:ext cx="125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 b="0"/>
              <a:t>Square </a:t>
            </a:r>
          </a:p>
        </p:txBody>
      </p:sp>
      <p:pic>
        <p:nvPicPr>
          <p:cNvPr id="1393668" name="Picture 4" descr="c-repres-hghsq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0867"/>
            <a:ext cx="3473450" cy="46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3669" name="Text Box 5"/>
          <p:cNvSpPr txBox="1">
            <a:spLocks noChangeArrowheads="1"/>
          </p:cNvSpPr>
          <p:nvPr/>
        </p:nvSpPr>
        <p:spPr bwMode="auto">
          <a:xfrm>
            <a:off x="5880100" y="1285875"/>
            <a:ext cx="1049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 b="0"/>
              <a:t>Circle </a:t>
            </a:r>
          </a:p>
        </p:txBody>
      </p:sp>
      <p:pic>
        <p:nvPicPr>
          <p:cNvPr id="1393670" name="Picture 6" descr="c-repres-hghccl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5" y="1816100"/>
            <a:ext cx="34734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36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shapes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715" name="Picture 3" descr="c-repres-hghc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1314450"/>
            <a:ext cx="3454400" cy="46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5716" name="Picture 4" descr="c-repres-imac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2417"/>
            <a:ext cx="4116388" cy="41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5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Several lines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4" y="1112842"/>
            <a:ext cx="8164513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9811" name="Text Box 3"/>
          <p:cNvSpPr txBox="1">
            <a:spLocks noChangeArrowheads="1"/>
          </p:cNvSpPr>
          <p:nvPr/>
        </p:nvSpPr>
        <p:spPr bwMode="auto">
          <a:xfrm>
            <a:off x="2133600" y="5105404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0"/>
              <a:t>features</a:t>
            </a:r>
          </a:p>
        </p:txBody>
      </p:sp>
      <p:sp>
        <p:nvSpPr>
          <p:cNvPr id="1399812" name="Text Box 4"/>
          <p:cNvSpPr txBox="1">
            <a:spLocks noChangeArrowheads="1"/>
          </p:cNvSpPr>
          <p:nvPr/>
        </p:nvSpPr>
        <p:spPr bwMode="auto">
          <a:xfrm>
            <a:off x="6324600" y="5105404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0"/>
              <a:t>votes</a:t>
            </a:r>
          </a:p>
        </p:txBody>
      </p:sp>
      <p:sp>
        <p:nvSpPr>
          <p:cNvPr id="13998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noise</a:t>
            </a:r>
          </a:p>
        </p:txBody>
      </p:sp>
      <p:sp>
        <p:nvSpPr>
          <p:cNvPr id="139981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5562600"/>
            <a:ext cx="7772400" cy="685800"/>
          </a:xfrm>
        </p:spPr>
        <p:txBody>
          <a:bodyPr/>
          <a:lstStyle/>
          <a:p>
            <a:r>
              <a:rPr lang="en-US" altLang="en-US"/>
              <a:t>Peak gets fuzzy and hard to locate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74850"/>
            <a:ext cx="5602288" cy="45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3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noise</a:t>
            </a:r>
          </a:p>
        </p:txBody>
      </p:sp>
      <p:sp>
        <p:nvSpPr>
          <p:cNvPr id="140390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Number of votes for a line of 20 points with increasing noise: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Fitting: Motivation</a:t>
            </a:r>
          </a:p>
        </p:txBody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4724400" cy="5638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dirty="0"/>
              <a:t>We’ve learned how to detect edges. Now what?</a:t>
            </a:r>
          </a:p>
          <a:p>
            <a:pPr>
              <a:buFontTx/>
              <a:buChar char="•"/>
            </a:pPr>
            <a:r>
              <a:rPr lang="en-US" altLang="en-US" dirty="0"/>
              <a:t>We would like to form a higher-level, more compact representation of the features in the image by grouping multiple features according to a simple model</a:t>
            </a:r>
          </a:p>
        </p:txBody>
      </p:sp>
      <p:graphicFrame>
        <p:nvGraphicFramePr>
          <p:cNvPr id="1593349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486400" y="914404"/>
          <a:ext cx="3657600" cy="292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761905" imgH="7009524" progId="Photoshop.Image.10">
                  <p:embed/>
                </p:oleObj>
              </mc:Choice>
              <mc:Fallback>
                <p:oleObj name="Image" r:id="rId3" imgW="8761905" imgH="7009524" progId="Photoshop.Image.10">
                  <p:embed/>
                  <p:pic>
                    <p:nvPicPr>
                      <p:cNvPr id="1593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914404"/>
                        <a:ext cx="3657600" cy="292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93351" name="Picture 7" descr="I_ed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67" y="3962404"/>
            <a:ext cx="3652837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3352" name="Text Box 8"/>
          <p:cNvSpPr txBox="1">
            <a:spLocks noChangeArrowheads="1"/>
          </p:cNvSpPr>
          <p:nvPr/>
        </p:nvSpPr>
        <p:spPr bwMode="auto">
          <a:xfrm>
            <a:off x="5486400" y="952500"/>
            <a:ext cx="3657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 b="0">
                <a:solidFill>
                  <a:schemeClr val="bg1"/>
                </a:solidFill>
              </a:rPr>
              <a:t>9300 Harris Corners Pkwy, Charlotte, NC</a:t>
            </a:r>
          </a:p>
        </p:txBody>
      </p:sp>
      <p:sp>
        <p:nvSpPr>
          <p:cNvPr id="1593353" name="Freeform 9"/>
          <p:cNvSpPr>
            <a:spLocks/>
          </p:cNvSpPr>
          <p:nvPr/>
        </p:nvSpPr>
        <p:spPr bwMode="auto">
          <a:xfrm>
            <a:off x="6672267" y="4267200"/>
            <a:ext cx="2471737" cy="1150938"/>
          </a:xfrm>
          <a:custGeom>
            <a:avLst/>
            <a:gdLst>
              <a:gd name="T0" fmla="*/ 0 w 1557"/>
              <a:gd name="T1" fmla="*/ 0 h 725"/>
              <a:gd name="T2" fmla="*/ 1557 w 1557"/>
              <a:gd name="T3" fmla="*/ 725 h 72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57" h="725">
                <a:moveTo>
                  <a:pt x="0" y="0"/>
                </a:moveTo>
                <a:lnTo>
                  <a:pt x="1557" y="725"/>
                </a:lnTo>
              </a:path>
            </a:pathLst>
          </a:custGeom>
          <a:noFill/>
          <a:ln w="50800">
            <a:solidFill>
              <a:srgbClr val="00FFFF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3354" name="Freeform 10"/>
          <p:cNvSpPr>
            <a:spLocks/>
          </p:cNvSpPr>
          <p:nvPr/>
        </p:nvSpPr>
        <p:spPr bwMode="auto">
          <a:xfrm>
            <a:off x="6654800" y="2370142"/>
            <a:ext cx="2438400" cy="542925"/>
          </a:xfrm>
          <a:custGeom>
            <a:avLst/>
            <a:gdLst>
              <a:gd name="T0" fmla="*/ 0 w 1536"/>
              <a:gd name="T1" fmla="*/ 0 h 342"/>
              <a:gd name="T2" fmla="*/ 1536 w 1536"/>
              <a:gd name="T3" fmla="*/ 342 h 34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36" h="342">
                <a:moveTo>
                  <a:pt x="0" y="0"/>
                </a:moveTo>
                <a:lnTo>
                  <a:pt x="1536" y="342"/>
                </a:lnTo>
              </a:path>
            </a:pathLst>
          </a:custGeom>
          <a:noFill/>
          <a:ln w="50800">
            <a:solidFill>
              <a:srgbClr val="00FFFF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3355" name="Freeform 11"/>
          <p:cNvSpPr>
            <a:spLocks/>
          </p:cNvSpPr>
          <p:nvPr/>
        </p:nvSpPr>
        <p:spPr bwMode="auto">
          <a:xfrm>
            <a:off x="6164267" y="4335463"/>
            <a:ext cx="1587" cy="2032000"/>
          </a:xfrm>
          <a:custGeom>
            <a:avLst/>
            <a:gdLst>
              <a:gd name="T0" fmla="*/ 0 w 1"/>
              <a:gd name="T1" fmla="*/ 0 h 1280"/>
              <a:gd name="T2" fmla="*/ 0 w 1"/>
              <a:gd name="T3" fmla="*/ 1280 h 12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280">
                <a:moveTo>
                  <a:pt x="0" y="0"/>
                </a:moveTo>
                <a:lnTo>
                  <a:pt x="0" y="1280"/>
                </a:lnTo>
              </a:path>
            </a:pathLst>
          </a:custGeom>
          <a:noFill/>
          <a:ln w="50800">
            <a:solidFill>
              <a:srgbClr val="00FFFF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3347" grpId="0" build="p"/>
      <p:bldP spid="1593353" grpId="0" animBg="1"/>
      <p:bldP spid="1593354" grpId="0" animBg="1"/>
      <p:bldP spid="159335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4"/>
            <a:ext cx="8382000" cy="424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18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Random points</a:t>
            </a:r>
          </a:p>
        </p:txBody>
      </p:sp>
      <p:sp>
        <p:nvSpPr>
          <p:cNvPr id="140186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5638800"/>
            <a:ext cx="7772400" cy="1066800"/>
          </a:xfrm>
        </p:spPr>
        <p:txBody>
          <a:bodyPr/>
          <a:lstStyle/>
          <a:p>
            <a:r>
              <a:rPr lang="en-US" altLang="en-US"/>
              <a:t>Uniform noise can lead to spurious peaks in the array</a:t>
            </a:r>
          </a:p>
        </p:txBody>
      </p:sp>
      <p:sp>
        <p:nvSpPr>
          <p:cNvPr id="1401860" name="Text Box 4"/>
          <p:cNvSpPr txBox="1">
            <a:spLocks noChangeArrowheads="1"/>
          </p:cNvSpPr>
          <p:nvPr/>
        </p:nvSpPr>
        <p:spPr bwMode="auto">
          <a:xfrm>
            <a:off x="2133600" y="5348288"/>
            <a:ext cx="1219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0"/>
              <a:t>features</a:t>
            </a:r>
          </a:p>
        </p:txBody>
      </p:sp>
      <p:sp>
        <p:nvSpPr>
          <p:cNvPr id="1401861" name="Text Box 5"/>
          <p:cNvSpPr txBox="1">
            <a:spLocks noChangeArrowheads="1"/>
          </p:cNvSpPr>
          <p:nvPr/>
        </p:nvSpPr>
        <p:spPr bwMode="auto">
          <a:xfrm>
            <a:off x="6324600" y="5348288"/>
            <a:ext cx="129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0"/>
              <a:t>votes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74867"/>
            <a:ext cx="5513388" cy="449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59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Random points</a:t>
            </a:r>
          </a:p>
        </p:txBody>
      </p:sp>
      <p:sp>
        <p:nvSpPr>
          <p:cNvPr id="140595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As the level of uniform noise increases, the maximum number of votes increases too: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Practical details</a:t>
            </a: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Try to get rid of irrelevant features </a:t>
            </a:r>
          </a:p>
          <a:p>
            <a:pPr lvl="1"/>
            <a:r>
              <a:rPr lang="en-US" altLang="en-US"/>
              <a:t>Take edge points with significant gradient magnitude</a:t>
            </a:r>
          </a:p>
          <a:p>
            <a:pPr>
              <a:buFontTx/>
              <a:buChar char="•"/>
            </a:pPr>
            <a:r>
              <a:rPr lang="en-US" altLang="en-US"/>
              <a:t>Choose a good grid / discretization</a:t>
            </a:r>
          </a:p>
          <a:p>
            <a:pPr lvl="1"/>
            <a:r>
              <a:rPr lang="en-US" altLang="en-US"/>
              <a:t>Too coarse: large votes obtained when too many different lines correspond to a single bucket</a:t>
            </a:r>
          </a:p>
          <a:p>
            <a:pPr lvl="1"/>
            <a:r>
              <a:rPr lang="en-US" altLang="en-US"/>
              <a:t>Too fine: miss lines because some points that are not exactly collinear cast votes for different buckets</a:t>
            </a:r>
          </a:p>
          <a:p>
            <a:pPr>
              <a:buFontTx/>
              <a:buChar char="•"/>
            </a:pPr>
            <a:r>
              <a:rPr lang="en-US" altLang="en-US"/>
              <a:t>Increment neighboring bins (smoothing in accumulator array)</a:t>
            </a:r>
          </a:p>
          <a:p>
            <a:pPr>
              <a:buFontTx/>
              <a:buChar char="•"/>
            </a:pPr>
            <a:r>
              <a:rPr lang="en-US" altLang="en-US"/>
              <a:t>Who belongs to which line?</a:t>
            </a:r>
          </a:p>
          <a:p>
            <a:pPr lvl="1"/>
            <a:r>
              <a:rPr lang="en-US" altLang="en-US"/>
              <a:t>Tag the votes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44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transform: Pros</a:t>
            </a:r>
          </a:p>
        </p:txBody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All points are processed independently, so can cope with occlusion</a:t>
            </a:r>
          </a:p>
          <a:p>
            <a:pPr>
              <a:buFontTx/>
              <a:buChar char="•"/>
            </a:pPr>
            <a:r>
              <a:rPr lang="en-US" altLang="en-US"/>
              <a:t>Some robustness to noise: noise points unlikely to contribute consistently to any single bin</a:t>
            </a:r>
          </a:p>
          <a:p>
            <a:pPr>
              <a:buFontTx/>
              <a:buChar char="•"/>
            </a:pPr>
            <a:r>
              <a:rPr lang="en-US" altLang="en-US"/>
              <a:t>Can deal with non-locality and occlusion</a:t>
            </a:r>
          </a:p>
          <a:p>
            <a:pPr>
              <a:buFontTx/>
              <a:buChar char="•"/>
            </a:pPr>
            <a:r>
              <a:rPr lang="en-US" altLang="en-US"/>
              <a:t>Can detect multiple instances of a model in a single pass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179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transform: Cons</a:t>
            </a:r>
          </a:p>
        </p:txBody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Complexity of search time increases exponentially with the number of model parameters</a:t>
            </a:r>
          </a:p>
          <a:p>
            <a:pPr>
              <a:buFontTx/>
              <a:buChar char="•"/>
            </a:pPr>
            <a:r>
              <a:rPr lang="en-US" altLang="en-US"/>
              <a:t>Non-target shapes can produce spurious peaks in parameter space</a:t>
            </a:r>
          </a:p>
          <a:p>
            <a:pPr>
              <a:buFontTx/>
              <a:buChar char="•"/>
            </a:pPr>
            <a:r>
              <a:rPr lang="en-US" altLang="en-US"/>
              <a:t>It’s hard to pick a good grid 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4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077200" cy="838200"/>
          </a:xfrm>
        </p:spPr>
        <p:txBody>
          <a:bodyPr/>
          <a:lstStyle/>
          <a:p>
            <a:r>
              <a:rPr lang="en-US" altLang="en-US"/>
              <a:t>Extension: Incorporating image gradients</a:t>
            </a:r>
          </a:p>
        </p:txBody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sz="2400"/>
              <a:t>Recall: when we detect an </a:t>
            </a:r>
            <a:br>
              <a:rPr lang="en-US" altLang="en-US" sz="2400"/>
            </a:br>
            <a:r>
              <a:rPr lang="en-US" altLang="en-US" sz="2400"/>
              <a:t>edge point, we also know its </a:t>
            </a:r>
            <a:br>
              <a:rPr lang="en-US" altLang="en-US" sz="2400"/>
            </a:br>
            <a:r>
              <a:rPr lang="en-US" altLang="en-US" sz="2400"/>
              <a:t>gradient direction</a:t>
            </a:r>
          </a:p>
          <a:p>
            <a:pPr>
              <a:buFontTx/>
              <a:buChar char="•"/>
            </a:pPr>
            <a:r>
              <a:rPr lang="en-US" altLang="en-US" sz="2400"/>
              <a:t>But this means that the line </a:t>
            </a:r>
            <a:br>
              <a:rPr lang="en-US" altLang="en-US" sz="2400"/>
            </a:br>
            <a:r>
              <a:rPr lang="en-US" altLang="en-US" sz="2400"/>
              <a:t>is uniquely determined!</a:t>
            </a:r>
            <a:br>
              <a:rPr lang="en-US" altLang="en-US" sz="2400"/>
            </a:br>
            <a:endParaRPr lang="en-US" altLang="en-US" sz="2400"/>
          </a:p>
          <a:p>
            <a:pPr>
              <a:buFontTx/>
              <a:buChar char="•"/>
            </a:pPr>
            <a:r>
              <a:rPr lang="en-US" altLang="en-US" sz="2400"/>
              <a:t>Modified Hough transform:</a:t>
            </a:r>
            <a:br>
              <a:rPr lang="en-US" altLang="en-US" sz="2400"/>
            </a:br>
            <a:endParaRPr lang="en-US" altLang="en-US" sz="2400"/>
          </a:p>
          <a:p>
            <a:r>
              <a:rPr lang="en-US" altLang="en-US" sz="2400"/>
              <a:t>    For each edge point (x,y) </a:t>
            </a:r>
            <a:br>
              <a:rPr lang="en-US" altLang="en-US" sz="2400"/>
            </a:br>
            <a:r>
              <a:rPr lang="en-US" altLang="en-US" sz="2400"/>
              <a:t>	θ = gradient orientation at (x,y)</a:t>
            </a:r>
            <a:br>
              <a:rPr lang="en-US" altLang="en-US" sz="2400"/>
            </a:br>
            <a:r>
              <a:rPr lang="en-US" altLang="en-US" sz="2400"/>
              <a:t>	</a:t>
            </a:r>
            <a:r>
              <a:rPr lang="el-GR" altLang="en-US" sz="2400">
                <a:cs typeface="Times New Roman" panose="02020603050405020304" pitchFamily="18" charset="0"/>
              </a:rPr>
              <a:t>ρ</a:t>
            </a:r>
            <a:r>
              <a:rPr lang="en-US" altLang="en-US" sz="2400"/>
              <a:t> = x cos θ + y sin θ</a:t>
            </a:r>
            <a:br>
              <a:rPr lang="en-US" altLang="en-US" sz="2400"/>
            </a:br>
            <a:r>
              <a:rPr lang="en-US" altLang="en-US" sz="2400"/>
              <a:t>	H(θ, </a:t>
            </a:r>
            <a:r>
              <a:rPr lang="el-GR" altLang="en-US" sz="2400">
                <a:cs typeface="Times New Roman" panose="02020603050405020304" pitchFamily="18" charset="0"/>
              </a:rPr>
              <a:t>ρ</a:t>
            </a:r>
            <a:r>
              <a:rPr lang="en-US" altLang="en-US" sz="2400"/>
              <a:t>) = H(θ, </a:t>
            </a:r>
            <a:r>
              <a:rPr lang="el-GR" altLang="en-US" sz="2400">
                <a:cs typeface="Times New Roman" panose="02020603050405020304" pitchFamily="18" charset="0"/>
              </a:rPr>
              <a:t>ρ</a:t>
            </a:r>
            <a:r>
              <a:rPr lang="en-US" altLang="en-US" sz="2400"/>
              <a:t>) + 1</a:t>
            </a:r>
            <a:br>
              <a:rPr lang="en-US" altLang="en-US" sz="2400"/>
            </a:br>
            <a:r>
              <a:rPr lang="en-US" altLang="en-US" sz="2400"/>
              <a:t>end</a:t>
            </a:r>
          </a:p>
          <a:p>
            <a:pPr>
              <a:buFontTx/>
              <a:buChar char="•"/>
            </a:pPr>
            <a:endParaRPr lang="en-US" altLang="en-US" sz="2400"/>
          </a:p>
        </p:txBody>
      </p:sp>
      <p:grpSp>
        <p:nvGrpSpPr>
          <p:cNvPr id="1437712" name="Group 16"/>
          <p:cNvGrpSpPr>
            <a:grpSpLocks/>
          </p:cNvGrpSpPr>
          <p:nvPr/>
        </p:nvGrpSpPr>
        <p:grpSpPr bwMode="auto">
          <a:xfrm>
            <a:off x="5867400" y="1066800"/>
            <a:ext cx="2590800" cy="990600"/>
            <a:chOff x="3840" y="1392"/>
            <a:chExt cx="1632" cy="624"/>
          </a:xfrm>
        </p:grpSpPr>
        <p:grpSp>
          <p:nvGrpSpPr>
            <p:cNvPr id="1437700" name="Group 4"/>
            <p:cNvGrpSpPr>
              <a:grpSpLocks/>
            </p:cNvGrpSpPr>
            <p:nvPr/>
          </p:nvGrpSpPr>
          <p:grpSpPr bwMode="auto">
            <a:xfrm>
              <a:off x="3840" y="1392"/>
              <a:ext cx="1632" cy="624"/>
              <a:chOff x="3840" y="1776"/>
              <a:chExt cx="1632" cy="624"/>
            </a:xfrm>
          </p:grpSpPr>
          <p:grpSp>
            <p:nvGrpSpPr>
              <p:cNvPr id="1437701" name="Group 5"/>
              <p:cNvGrpSpPr>
                <a:grpSpLocks/>
              </p:cNvGrpSpPr>
              <p:nvPr/>
            </p:nvGrpSpPr>
            <p:grpSpPr bwMode="auto">
              <a:xfrm>
                <a:off x="3840" y="1776"/>
                <a:ext cx="1632" cy="624"/>
                <a:chOff x="3840" y="1776"/>
                <a:chExt cx="1632" cy="624"/>
              </a:xfrm>
            </p:grpSpPr>
            <p:grpSp>
              <p:nvGrpSpPr>
                <p:cNvPr id="1437702" name="Group 6"/>
                <p:cNvGrpSpPr>
                  <a:grpSpLocks/>
                </p:cNvGrpSpPr>
                <p:nvPr/>
              </p:nvGrpSpPr>
              <p:grpSpPr bwMode="auto">
                <a:xfrm>
                  <a:off x="3840" y="1776"/>
                  <a:ext cx="624" cy="624"/>
                  <a:chOff x="3840" y="1776"/>
                  <a:chExt cx="624" cy="624"/>
                </a:xfrm>
              </p:grpSpPr>
              <p:sp>
                <p:nvSpPr>
                  <p:cNvPr id="143770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1776"/>
                    <a:ext cx="624" cy="62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7704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72"/>
                    <a:ext cx="207" cy="20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437705" name="Picture 9" descr="Edittex"/>
                <p:cNvPicPr>
                  <a:picLocks noChangeAspect="1" noChangeArrowheads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437706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37707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1437708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709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710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37711" name="Picture 15" descr="Edittex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1437713" name="Picture 1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09804"/>
            <a:ext cx="236220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769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 for circles</a:t>
            </a:r>
          </a:p>
        </p:txBody>
      </p:sp>
      <p:sp>
        <p:nvSpPr>
          <p:cNvPr id="165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How many dimensions will the parameter space have?</a:t>
            </a:r>
          </a:p>
          <a:p>
            <a:pPr>
              <a:buFontTx/>
              <a:buChar char="•"/>
            </a:pPr>
            <a:r>
              <a:rPr lang="en-US" altLang="en-US"/>
              <a:t>Given an oriented edge point, what are all possible bins that it can vote for?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683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 for circles </a:t>
            </a:r>
          </a:p>
        </p:txBody>
      </p:sp>
      <p:graphicFrame>
        <p:nvGraphicFramePr>
          <p:cNvPr id="1542169" name="Object 25"/>
          <p:cNvGraphicFramePr>
            <a:graphicFrameLocks noGrp="1" noChangeAspect="1"/>
          </p:cNvGraphicFramePr>
          <p:nvPr>
            <p:ph sz="half" idx="1"/>
          </p:nvPr>
        </p:nvGraphicFramePr>
        <p:xfrm>
          <a:off x="1676400" y="3581404"/>
          <a:ext cx="16779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79280" imgH="203040" progId="Equation.3">
                  <p:embed/>
                </p:oleObj>
              </mc:Choice>
              <mc:Fallback>
                <p:oleObj name="Equation" r:id="rId3" imgW="1079280" imgH="203040" progId="Equation.3">
                  <p:embed/>
                  <p:pic>
                    <p:nvPicPr>
                      <p:cNvPr id="1542169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581404"/>
                        <a:ext cx="16779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2151" name="Line 7"/>
          <p:cNvSpPr>
            <a:spLocks noChangeShapeType="1"/>
          </p:cNvSpPr>
          <p:nvPr/>
        </p:nvSpPr>
        <p:spPr bwMode="auto">
          <a:xfrm flipV="1">
            <a:off x="533400" y="2514600"/>
            <a:ext cx="0" cy="327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52" name="Line 8"/>
          <p:cNvSpPr>
            <a:spLocks noChangeShapeType="1"/>
          </p:cNvSpPr>
          <p:nvPr/>
        </p:nvSpPr>
        <p:spPr bwMode="auto">
          <a:xfrm>
            <a:off x="533400" y="57912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53" name="Oval 9"/>
          <p:cNvSpPr>
            <a:spLocks noChangeArrowheads="1"/>
          </p:cNvSpPr>
          <p:nvPr/>
        </p:nvSpPr>
        <p:spPr bwMode="auto">
          <a:xfrm>
            <a:off x="1524000" y="2667000"/>
            <a:ext cx="1905000" cy="1905000"/>
          </a:xfrm>
          <a:prstGeom prst="ellips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154" name="Text Box 10"/>
          <p:cNvSpPr txBox="1">
            <a:spLocks noChangeArrowheads="1"/>
          </p:cNvSpPr>
          <p:nvPr/>
        </p:nvSpPr>
        <p:spPr bwMode="auto">
          <a:xfrm>
            <a:off x="3565525" y="57038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x</a:t>
            </a:r>
          </a:p>
        </p:txBody>
      </p:sp>
      <p:sp>
        <p:nvSpPr>
          <p:cNvPr id="1542155" name="Text Box 11"/>
          <p:cNvSpPr txBox="1">
            <a:spLocks noChangeArrowheads="1"/>
          </p:cNvSpPr>
          <p:nvPr/>
        </p:nvSpPr>
        <p:spPr bwMode="auto">
          <a:xfrm>
            <a:off x="609600" y="23002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y</a:t>
            </a:r>
          </a:p>
        </p:txBody>
      </p:sp>
      <p:sp>
        <p:nvSpPr>
          <p:cNvPr id="1542157" name="Freeform 13"/>
          <p:cNvSpPr>
            <a:spLocks/>
          </p:cNvSpPr>
          <p:nvPr/>
        </p:nvSpPr>
        <p:spPr bwMode="auto">
          <a:xfrm>
            <a:off x="1708150" y="3917950"/>
            <a:ext cx="609600" cy="1079500"/>
          </a:xfrm>
          <a:custGeom>
            <a:avLst/>
            <a:gdLst>
              <a:gd name="T0" fmla="*/ 0 w 384"/>
              <a:gd name="T1" fmla="*/ 680 h 680"/>
              <a:gd name="T2" fmla="*/ 384 w 384"/>
              <a:gd name="T3" fmla="*/ 0 h 6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84" h="680">
                <a:moveTo>
                  <a:pt x="0" y="680"/>
                </a:moveTo>
                <a:lnTo>
                  <a:pt x="38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58" name="Line 14"/>
          <p:cNvSpPr>
            <a:spLocks noChangeShapeType="1"/>
          </p:cNvSpPr>
          <p:nvPr/>
        </p:nvSpPr>
        <p:spPr bwMode="auto">
          <a:xfrm flipV="1">
            <a:off x="6324600" y="22860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59" name="Line 15"/>
          <p:cNvSpPr>
            <a:spLocks noChangeShapeType="1"/>
          </p:cNvSpPr>
          <p:nvPr/>
        </p:nvSpPr>
        <p:spPr bwMode="auto">
          <a:xfrm>
            <a:off x="6324600" y="47244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60" name="Freeform 16"/>
          <p:cNvSpPr>
            <a:spLocks/>
          </p:cNvSpPr>
          <p:nvPr/>
        </p:nvSpPr>
        <p:spPr bwMode="auto">
          <a:xfrm>
            <a:off x="5357817" y="4716463"/>
            <a:ext cx="962025" cy="1524000"/>
          </a:xfrm>
          <a:custGeom>
            <a:avLst/>
            <a:gdLst>
              <a:gd name="T0" fmla="*/ 606 w 606"/>
              <a:gd name="T1" fmla="*/ 0 h 960"/>
              <a:gd name="T2" fmla="*/ 0 w 606"/>
              <a:gd name="T3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6" h="960">
                <a:moveTo>
                  <a:pt x="606" y="0"/>
                </a:moveTo>
                <a:lnTo>
                  <a:pt x="0" y="96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61" name="Text Box 17"/>
          <p:cNvSpPr txBox="1">
            <a:spLocks noChangeArrowheads="1"/>
          </p:cNvSpPr>
          <p:nvPr/>
        </p:nvSpPr>
        <p:spPr bwMode="auto">
          <a:xfrm>
            <a:off x="1905000" y="4495804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(x,y)</a:t>
            </a:r>
          </a:p>
        </p:txBody>
      </p:sp>
      <p:sp>
        <p:nvSpPr>
          <p:cNvPr id="1542163" name="Text Box 19"/>
          <p:cNvSpPr txBox="1">
            <a:spLocks noChangeArrowheads="1"/>
          </p:cNvSpPr>
          <p:nvPr/>
        </p:nvSpPr>
        <p:spPr bwMode="auto">
          <a:xfrm>
            <a:off x="8609013" y="46624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x</a:t>
            </a:r>
          </a:p>
        </p:txBody>
      </p:sp>
      <p:sp>
        <p:nvSpPr>
          <p:cNvPr id="1542164" name="Text Box 20"/>
          <p:cNvSpPr txBox="1">
            <a:spLocks noChangeArrowheads="1"/>
          </p:cNvSpPr>
          <p:nvPr/>
        </p:nvSpPr>
        <p:spPr bwMode="auto">
          <a:xfrm>
            <a:off x="5180013" y="61864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y</a:t>
            </a:r>
          </a:p>
        </p:txBody>
      </p:sp>
      <p:sp>
        <p:nvSpPr>
          <p:cNvPr id="1542165" name="Text Box 21"/>
          <p:cNvSpPr txBox="1">
            <a:spLocks noChangeArrowheads="1"/>
          </p:cNvSpPr>
          <p:nvPr/>
        </p:nvSpPr>
        <p:spPr bwMode="auto">
          <a:xfrm>
            <a:off x="6400804" y="2133604"/>
            <a:ext cx="30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r</a:t>
            </a:r>
          </a:p>
        </p:txBody>
      </p:sp>
      <p:sp>
        <p:nvSpPr>
          <p:cNvPr id="1542167" name="Line 23"/>
          <p:cNvSpPr>
            <a:spLocks noChangeShapeType="1"/>
          </p:cNvSpPr>
          <p:nvPr/>
        </p:nvSpPr>
        <p:spPr bwMode="auto">
          <a:xfrm flipV="1">
            <a:off x="6934200" y="2362200"/>
            <a:ext cx="1143000" cy="312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68" name="Line 24"/>
          <p:cNvSpPr>
            <a:spLocks noChangeShapeType="1"/>
          </p:cNvSpPr>
          <p:nvPr/>
        </p:nvSpPr>
        <p:spPr bwMode="auto">
          <a:xfrm flipH="1" flipV="1">
            <a:off x="5715000" y="2362200"/>
            <a:ext cx="1219200" cy="312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542171" name="Object 27"/>
          <p:cNvGraphicFramePr>
            <a:graphicFrameLocks noGrp="1" noChangeAspect="1"/>
          </p:cNvGraphicFramePr>
          <p:nvPr>
            <p:ph sz="half" idx="2"/>
          </p:nvPr>
        </p:nvGraphicFramePr>
        <p:xfrm>
          <a:off x="914400" y="5094288"/>
          <a:ext cx="16764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79280" imgH="203040" progId="Equation.3">
                  <p:embed/>
                </p:oleObj>
              </mc:Choice>
              <mc:Fallback>
                <p:oleObj name="Equation" r:id="rId5" imgW="1079280" imgH="203040" progId="Equation.3">
                  <p:embed/>
                  <p:pic>
                    <p:nvPicPr>
                      <p:cNvPr id="154217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094288"/>
                        <a:ext cx="16764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2173" name="AutoShape 29"/>
          <p:cNvSpPr>
            <a:spLocks noChangeArrowheads="1"/>
          </p:cNvSpPr>
          <p:nvPr/>
        </p:nvSpPr>
        <p:spPr bwMode="auto">
          <a:xfrm>
            <a:off x="4267200" y="3429000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156" name="Oval 12"/>
          <p:cNvSpPr>
            <a:spLocks noChangeArrowheads="1"/>
          </p:cNvSpPr>
          <p:nvPr/>
        </p:nvSpPr>
        <p:spPr bwMode="auto">
          <a:xfrm>
            <a:off x="1981200" y="44196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174" name="Oval 30"/>
          <p:cNvSpPr>
            <a:spLocks noChangeArrowheads="1"/>
          </p:cNvSpPr>
          <p:nvPr/>
        </p:nvSpPr>
        <p:spPr bwMode="auto">
          <a:xfrm>
            <a:off x="2303463" y="38385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175" name="Oval 31"/>
          <p:cNvSpPr>
            <a:spLocks noChangeArrowheads="1"/>
          </p:cNvSpPr>
          <p:nvPr/>
        </p:nvSpPr>
        <p:spPr bwMode="auto">
          <a:xfrm>
            <a:off x="1654175" y="49990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176" name="Oval 32"/>
          <p:cNvSpPr>
            <a:spLocks noChangeArrowheads="1"/>
          </p:cNvSpPr>
          <p:nvPr/>
        </p:nvSpPr>
        <p:spPr bwMode="auto">
          <a:xfrm>
            <a:off x="6891338" y="54102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177" name="Oval 33"/>
          <p:cNvSpPr>
            <a:spLocks noChangeArrowheads="1"/>
          </p:cNvSpPr>
          <p:nvPr/>
        </p:nvSpPr>
        <p:spPr bwMode="auto">
          <a:xfrm>
            <a:off x="7315200" y="4343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178" name="Oval 34"/>
          <p:cNvSpPr>
            <a:spLocks noChangeArrowheads="1"/>
          </p:cNvSpPr>
          <p:nvPr/>
        </p:nvSpPr>
        <p:spPr bwMode="auto">
          <a:xfrm>
            <a:off x="6477000" y="4343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179" name="Text Box 35"/>
          <p:cNvSpPr txBox="1">
            <a:spLocks noChangeArrowheads="1"/>
          </p:cNvSpPr>
          <p:nvPr/>
        </p:nvSpPr>
        <p:spPr bwMode="auto">
          <a:xfrm>
            <a:off x="1071567" y="1589088"/>
            <a:ext cx="2205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image space</a:t>
            </a:r>
          </a:p>
        </p:txBody>
      </p:sp>
      <p:sp>
        <p:nvSpPr>
          <p:cNvPr id="1542181" name="Text Box 37"/>
          <p:cNvSpPr txBox="1">
            <a:spLocks noChangeArrowheads="1"/>
          </p:cNvSpPr>
          <p:nvPr/>
        </p:nvSpPr>
        <p:spPr bwMode="auto">
          <a:xfrm>
            <a:off x="4953000" y="1600204"/>
            <a:ext cx="4008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Hough parameter space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 for circles</a:t>
            </a:r>
          </a:p>
        </p:txBody>
      </p:sp>
      <p:sp>
        <p:nvSpPr>
          <p:cNvPr id="159847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Conceptually equivalent procedure: for each (x,y,r), draw the corresponding circle in the image and compute its “support”</a:t>
            </a:r>
          </a:p>
        </p:txBody>
      </p:sp>
      <p:grpSp>
        <p:nvGrpSpPr>
          <p:cNvPr id="1598488" name="Group 24"/>
          <p:cNvGrpSpPr>
            <a:grpSpLocks/>
          </p:cNvGrpSpPr>
          <p:nvPr/>
        </p:nvGrpSpPr>
        <p:grpSpPr bwMode="auto">
          <a:xfrm>
            <a:off x="1066800" y="2667004"/>
            <a:ext cx="3117850" cy="3108325"/>
            <a:chOff x="384" y="1344"/>
            <a:chExt cx="2606" cy="2765"/>
          </a:xfrm>
        </p:grpSpPr>
        <p:sp>
          <p:nvSpPr>
            <p:cNvPr id="1598472" name="Line 8"/>
            <p:cNvSpPr>
              <a:spLocks noChangeShapeType="1"/>
            </p:cNvSpPr>
            <p:nvPr/>
          </p:nvSpPr>
          <p:spPr bwMode="auto">
            <a:xfrm>
              <a:off x="1249" y="297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98487" name="Group 23"/>
            <p:cNvGrpSpPr>
              <a:grpSpLocks/>
            </p:cNvGrpSpPr>
            <p:nvPr/>
          </p:nvGrpSpPr>
          <p:grpSpPr bwMode="auto">
            <a:xfrm>
              <a:off x="384" y="1344"/>
              <a:ext cx="2606" cy="2765"/>
              <a:chOff x="384" y="1344"/>
              <a:chExt cx="2606" cy="2765"/>
            </a:xfrm>
          </p:grpSpPr>
          <p:sp>
            <p:nvSpPr>
              <p:cNvPr id="1598471" name="Line 7"/>
              <p:cNvSpPr>
                <a:spLocks noChangeShapeType="1"/>
              </p:cNvSpPr>
              <p:nvPr/>
            </p:nvSpPr>
            <p:spPr bwMode="auto">
              <a:xfrm flipV="1">
                <a:off x="1249" y="1440"/>
                <a:ext cx="0" cy="15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473" name="Freeform 9"/>
              <p:cNvSpPr>
                <a:spLocks/>
              </p:cNvSpPr>
              <p:nvPr/>
            </p:nvSpPr>
            <p:spPr bwMode="auto">
              <a:xfrm>
                <a:off x="384" y="2971"/>
                <a:ext cx="862" cy="821"/>
              </a:xfrm>
              <a:custGeom>
                <a:avLst/>
                <a:gdLst>
                  <a:gd name="T0" fmla="*/ 606 w 606"/>
                  <a:gd name="T1" fmla="*/ 0 h 960"/>
                  <a:gd name="T2" fmla="*/ 0 w 606"/>
                  <a:gd name="T3" fmla="*/ 96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06" h="960">
                    <a:moveTo>
                      <a:pt x="606" y="0"/>
                    </a:moveTo>
                    <a:lnTo>
                      <a:pt x="0" y="96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474" name="Text Box 10"/>
              <p:cNvSpPr txBox="1">
                <a:spLocks noChangeArrowheads="1"/>
              </p:cNvSpPr>
              <p:nvPr/>
            </p:nvSpPr>
            <p:spPr bwMode="auto">
              <a:xfrm>
                <a:off x="2688" y="2937"/>
                <a:ext cx="302" cy="4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b="0" i="1"/>
                  <a:t>x</a:t>
                </a:r>
              </a:p>
            </p:txBody>
          </p:sp>
          <p:sp>
            <p:nvSpPr>
              <p:cNvPr id="1598475" name="Text Box 11"/>
              <p:cNvSpPr txBox="1">
                <a:spLocks noChangeArrowheads="1"/>
              </p:cNvSpPr>
              <p:nvPr/>
            </p:nvSpPr>
            <p:spPr bwMode="auto">
              <a:xfrm>
                <a:off x="529" y="3647"/>
                <a:ext cx="302" cy="4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b="0" i="1"/>
                  <a:t>y</a:t>
                </a:r>
              </a:p>
            </p:txBody>
          </p:sp>
          <p:sp>
            <p:nvSpPr>
              <p:cNvPr id="1598476" name="Text Box 12"/>
              <p:cNvSpPr txBox="1">
                <a:spLocks noChangeArrowheads="1"/>
              </p:cNvSpPr>
              <p:nvPr/>
            </p:nvSpPr>
            <p:spPr bwMode="auto">
              <a:xfrm>
                <a:off x="1297" y="1344"/>
                <a:ext cx="253" cy="4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b="0" i="1"/>
                  <a:t>r</a:t>
                </a:r>
              </a:p>
            </p:txBody>
          </p:sp>
        </p:grpSp>
      </p:grpSp>
      <p:sp>
        <p:nvSpPr>
          <p:cNvPr id="1598481" name="Oval 17"/>
          <p:cNvSpPr>
            <a:spLocks noChangeArrowheads="1"/>
          </p:cNvSpPr>
          <p:nvPr/>
        </p:nvSpPr>
        <p:spPr bwMode="auto">
          <a:xfrm>
            <a:off x="3200400" y="3657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8482" name="AutoShape 18"/>
          <p:cNvSpPr>
            <a:spLocks noChangeArrowheads="1"/>
          </p:cNvSpPr>
          <p:nvPr/>
        </p:nvSpPr>
        <p:spPr bwMode="auto">
          <a:xfrm>
            <a:off x="2971800" y="3276600"/>
            <a:ext cx="685800" cy="6858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8483" name="AutoShape 19"/>
          <p:cNvSpPr>
            <a:spLocks noChangeArrowheads="1"/>
          </p:cNvSpPr>
          <p:nvPr/>
        </p:nvSpPr>
        <p:spPr bwMode="auto">
          <a:xfrm>
            <a:off x="4419600" y="3276600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98485" name="Object 21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791200" y="2514604"/>
          <a:ext cx="2312988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495238" imgH="4609524" progId="Photoshop.Image.10">
                  <p:embed/>
                </p:oleObj>
              </mc:Choice>
              <mc:Fallback>
                <p:oleObj name="Image" r:id="rId3" imgW="4495238" imgH="4609524" progId="Photoshop.Image.10">
                  <p:embed/>
                  <p:pic>
                    <p:nvPicPr>
                      <p:cNvPr id="159848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514604"/>
                        <a:ext cx="2312988" cy="237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489" name="Oval 25"/>
          <p:cNvSpPr>
            <a:spLocks noChangeArrowheads="1"/>
          </p:cNvSpPr>
          <p:nvPr/>
        </p:nvSpPr>
        <p:spPr bwMode="auto">
          <a:xfrm>
            <a:off x="6400800" y="3124200"/>
            <a:ext cx="1295400" cy="12954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8490" name="Text Box 26"/>
          <p:cNvSpPr txBox="1">
            <a:spLocks noChangeArrowheads="1"/>
          </p:cNvSpPr>
          <p:nvPr/>
        </p:nvSpPr>
        <p:spPr bwMode="auto">
          <a:xfrm>
            <a:off x="1016000" y="5780088"/>
            <a:ext cx="7213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What is more efficient: going from the image</a:t>
            </a:r>
            <a:br>
              <a:rPr lang="en-US" altLang="en-US" b="0"/>
            </a:br>
            <a:r>
              <a:rPr lang="en-US" altLang="en-US" b="0"/>
              <a:t>space to the parameter space or vice versa?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84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 in recognition</a:t>
            </a:r>
          </a:p>
        </p:txBody>
      </p:sp>
      <p:sp>
        <p:nvSpPr>
          <p:cNvPr id="1552388" name="Rectangle 4"/>
          <p:cNvSpPr>
            <a:spLocks noChangeArrowheads="1"/>
          </p:cNvSpPr>
          <p:nvPr/>
        </p:nvSpPr>
        <p:spPr bwMode="auto">
          <a:xfrm>
            <a:off x="457200" y="6048379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000" b="0"/>
              <a:t>F. Jurie and C. Schmid, </a:t>
            </a:r>
            <a:r>
              <a:rPr lang="en-US" altLang="en-US" sz="2000" b="0" i="1">
                <a:hlinkClick r:id="rId3"/>
              </a:rPr>
              <a:t>Scale-invariant shape features for recognition of object categories</a:t>
            </a:r>
            <a:r>
              <a:rPr lang="en-US" altLang="en-US" sz="2000" b="0"/>
              <a:t>, CVPR 2004</a:t>
            </a:r>
            <a:r>
              <a:rPr lang="en-US" altLang="en-US" sz="2000"/>
              <a:t> </a:t>
            </a:r>
          </a:p>
        </p:txBody>
      </p:sp>
      <p:pic>
        <p:nvPicPr>
          <p:cNvPr id="1552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066800"/>
            <a:ext cx="391953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239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4" y="1066804"/>
            <a:ext cx="220821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52395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1143000" y="3505204"/>
          <a:ext cx="22098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2095238" imgH="2044444" progId="Photoshop.Image.10">
                  <p:embed/>
                </p:oleObj>
              </mc:Choice>
              <mc:Fallback>
                <p:oleObj name="Image" r:id="rId6" imgW="2095238" imgH="2044444" progId="Photoshop.Image.10">
                  <p:embed/>
                  <p:pic>
                    <p:nvPicPr>
                      <p:cNvPr id="155239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05204"/>
                        <a:ext cx="2209800" cy="215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0" name="Text Box 10"/>
          <p:cNvSpPr txBox="1">
            <a:spLocks noChangeArrowheads="1"/>
          </p:cNvSpPr>
          <p:nvPr/>
        </p:nvSpPr>
        <p:spPr bwMode="auto">
          <a:xfrm>
            <a:off x="7343779" y="6477000"/>
            <a:ext cx="1800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0"/>
              <a:t>Source: K. Grauman</a:t>
            </a:r>
          </a:p>
        </p:txBody>
      </p:sp>
      <p:sp>
        <p:nvSpPr>
          <p:cNvPr id="138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</a:t>
            </a:r>
          </a:p>
        </p:txBody>
      </p:sp>
      <p:sp>
        <p:nvSpPr>
          <p:cNvPr id="138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99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Choose a parametric model to represent a set of features</a:t>
            </a:r>
          </a:p>
        </p:txBody>
      </p:sp>
      <p:pic>
        <p:nvPicPr>
          <p:cNvPr id="13824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9" y="1965329"/>
            <a:ext cx="2162175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0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4"/>
            <a:ext cx="2901950" cy="217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0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7" y="4648200"/>
            <a:ext cx="5595937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2411" name="Text Box 11"/>
          <p:cNvSpPr txBox="1">
            <a:spLocks noChangeArrowheads="1"/>
          </p:cNvSpPr>
          <p:nvPr/>
        </p:nvSpPr>
        <p:spPr bwMode="auto">
          <a:xfrm>
            <a:off x="1952625" y="4205288"/>
            <a:ext cx="212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simple model: lines</a:t>
            </a:r>
          </a:p>
        </p:txBody>
      </p:sp>
      <p:sp>
        <p:nvSpPr>
          <p:cNvPr id="1382412" name="Text Box 12"/>
          <p:cNvSpPr txBox="1">
            <a:spLocks noChangeArrowheads="1"/>
          </p:cNvSpPr>
          <p:nvPr/>
        </p:nvSpPr>
        <p:spPr bwMode="auto">
          <a:xfrm>
            <a:off x="4800600" y="4191004"/>
            <a:ext cx="230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simple model: circles</a:t>
            </a:r>
          </a:p>
        </p:txBody>
      </p:sp>
      <p:sp>
        <p:nvSpPr>
          <p:cNvPr id="1382413" name="Text Box 13"/>
          <p:cNvSpPr txBox="1">
            <a:spLocks noChangeArrowheads="1"/>
          </p:cNvSpPr>
          <p:nvPr/>
        </p:nvSpPr>
        <p:spPr bwMode="auto">
          <a:xfrm>
            <a:off x="3403600" y="6324604"/>
            <a:ext cx="2533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complicated model: car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circles vs. Laplacian blobs</a:t>
            </a:r>
          </a:p>
        </p:txBody>
      </p:sp>
      <p:sp>
        <p:nvSpPr>
          <p:cNvPr id="1595395" name="Rectangle 3"/>
          <p:cNvSpPr>
            <a:spLocks noChangeArrowheads="1"/>
          </p:cNvSpPr>
          <p:nvPr/>
        </p:nvSpPr>
        <p:spPr bwMode="auto">
          <a:xfrm>
            <a:off x="457200" y="6048379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000" b="0"/>
              <a:t>F. Jurie and C. Schmid, </a:t>
            </a:r>
            <a:r>
              <a:rPr lang="en-US" altLang="en-US" sz="2000" b="0" i="1">
                <a:hlinkClick r:id="rId3"/>
              </a:rPr>
              <a:t>Scale-invariant shape features for recognition of object categories</a:t>
            </a:r>
            <a:r>
              <a:rPr lang="en-US" altLang="en-US" sz="2000" b="0"/>
              <a:t>, CVPR 2004</a:t>
            </a:r>
            <a:r>
              <a:rPr lang="en-US" altLang="en-US" sz="2000"/>
              <a:t> </a:t>
            </a:r>
          </a:p>
        </p:txBody>
      </p:sp>
      <p:pic>
        <p:nvPicPr>
          <p:cNvPr id="15953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17"/>
          <a:stretch>
            <a:fillRect/>
          </a:stretch>
        </p:blipFill>
        <p:spPr bwMode="auto">
          <a:xfrm>
            <a:off x="1154117" y="1066800"/>
            <a:ext cx="313848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539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4"/>
          <a:stretch>
            <a:fillRect/>
          </a:stretch>
        </p:blipFill>
        <p:spPr bwMode="auto">
          <a:xfrm>
            <a:off x="1143004" y="4324354"/>
            <a:ext cx="3154363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53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43434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95400" name="Text Box 8"/>
          <p:cNvSpPr txBox="1">
            <a:spLocks noChangeArrowheads="1"/>
          </p:cNvSpPr>
          <p:nvPr/>
        </p:nvSpPr>
        <p:spPr bwMode="auto">
          <a:xfrm>
            <a:off x="76204" y="1524000"/>
            <a:ext cx="1006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en-US" sz="1400" b="0"/>
              <a:t>Original images</a:t>
            </a:r>
          </a:p>
        </p:txBody>
      </p:sp>
      <p:sp>
        <p:nvSpPr>
          <p:cNvPr id="1595401" name="Text Box 9"/>
          <p:cNvSpPr txBox="1">
            <a:spLocks noChangeArrowheads="1"/>
          </p:cNvSpPr>
          <p:nvPr/>
        </p:nvSpPr>
        <p:spPr bwMode="auto">
          <a:xfrm>
            <a:off x="-304800" y="3216275"/>
            <a:ext cx="1371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en-US" sz="1400" b="0"/>
              <a:t>Laplacian circles</a:t>
            </a:r>
          </a:p>
        </p:txBody>
      </p:sp>
      <p:sp>
        <p:nvSpPr>
          <p:cNvPr id="1595402" name="Text Box 10"/>
          <p:cNvSpPr txBox="1">
            <a:spLocks noChangeArrowheads="1"/>
          </p:cNvSpPr>
          <p:nvPr/>
        </p:nvSpPr>
        <p:spPr bwMode="auto">
          <a:xfrm>
            <a:off x="-304800" y="4845050"/>
            <a:ext cx="1371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en-US" sz="1400" b="0"/>
              <a:t>Hough-like circles</a:t>
            </a:r>
          </a:p>
        </p:txBody>
      </p:sp>
      <p:sp>
        <p:nvSpPr>
          <p:cNvPr id="1595403" name="Text Box 11"/>
          <p:cNvSpPr txBox="1">
            <a:spLocks noChangeArrowheads="1"/>
          </p:cNvSpPr>
          <p:nvPr/>
        </p:nvSpPr>
        <p:spPr bwMode="auto">
          <a:xfrm>
            <a:off x="5029200" y="1865313"/>
            <a:ext cx="3371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Robustness to scale and clutter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Generalized Hough transform</a:t>
            </a:r>
          </a:p>
        </p:txBody>
      </p:sp>
      <p:sp>
        <p:nvSpPr>
          <p:cNvPr id="160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153400" cy="91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/>
              <a:t>We want to find a shape defined by its boundary points and a reference point</a:t>
            </a:r>
          </a:p>
        </p:txBody>
      </p:sp>
      <p:sp>
        <p:nvSpPr>
          <p:cNvPr id="1604612" name="Rectangle 4"/>
          <p:cNvSpPr>
            <a:spLocks noChangeArrowheads="1"/>
          </p:cNvSpPr>
          <p:nvPr/>
        </p:nvSpPr>
        <p:spPr bwMode="auto">
          <a:xfrm>
            <a:off x="609600" y="5988050"/>
            <a:ext cx="807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0"/>
              <a:t>D. Ballard, </a:t>
            </a:r>
            <a:r>
              <a:rPr lang="en-US" altLang="en-US" sz="1800" b="0">
                <a:hlinkClick r:id="rId3"/>
              </a:rPr>
              <a:t>Generalizing the Hough Transform to Detect Arbitrary Shapes</a:t>
            </a:r>
            <a:r>
              <a:rPr lang="en-US" altLang="en-US" sz="1800" b="0"/>
              <a:t>, Pattern Recognition 13(2), 1981, pp. 111-122.</a:t>
            </a:r>
            <a:r>
              <a:rPr lang="en-US" altLang="en-US" sz="1800"/>
              <a:t> </a:t>
            </a:r>
          </a:p>
        </p:txBody>
      </p:sp>
      <p:sp>
        <p:nvSpPr>
          <p:cNvPr id="1604613" name="Freeform 5"/>
          <p:cNvSpPr>
            <a:spLocks/>
          </p:cNvSpPr>
          <p:nvPr/>
        </p:nvSpPr>
        <p:spPr bwMode="auto">
          <a:xfrm>
            <a:off x="2514600" y="3078167"/>
            <a:ext cx="4114800" cy="2865437"/>
          </a:xfrm>
          <a:custGeom>
            <a:avLst/>
            <a:gdLst>
              <a:gd name="T0" fmla="*/ 91 w 2592"/>
              <a:gd name="T1" fmla="*/ 371 h 1805"/>
              <a:gd name="T2" fmla="*/ 1134 w 2592"/>
              <a:gd name="T3" fmla="*/ 21 h 1805"/>
              <a:gd name="T4" fmla="*/ 2099 w 2592"/>
              <a:gd name="T5" fmla="*/ 247 h 1805"/>
              <a:gd name="T6" fmla="*/ 2099 w 2592"/>
              <a:gd name="T7" fmla="*/ 868 h 1805"/>
              <a:gd name="T8" fmla="*/ 2574 w 2592"/>
              <a:gd name="T9" fmla="*/ 1241 h 1805"/>
              <a:gd name="T10" fmla="*/ 2209 w 2592"/>
              <a:gd name="T11" fmla="*/ 1707 h 1805"/>
              <a:gd name="T12" fmla="*/ 602 w 2592"/>
              <a:gd name="T13" fmla="*/ 1582 h 1805"/>
              <a:gd name="T14" fmla="*/ 91 w 2592"/>
              <a:gd name="T15" fmla="*/ 371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92" h="1805">
                <a:moveTo>
                  <a:pt x="91" y="371"/>
                </a:moveTo>
                <a:cubicBezTo>
                  <a:pt x="180" y="111"/>
                  <a:pt x="799" y="42"/>
                  <a:pt x="1134" y="21"/>
                </a:cubicBezTo>
                <a:cubicBezTo>
                  <a:pt x="1469" y="0"/>
                  <a:pt x="1938" y="106"/>
                  <a:pt x="2099" y="247"/>
                </a:cubicBezTo>
                <a:cubicBezTo>
                  <a:pt x="2260" y="388"/>
                  <a:pt x="2020" y="703"/>
                  <a:pt x="2099" y="868"/>
                </a:cubicBezTo>
                <a:cubicBezTo>
                  <a:pt x="2178" y="1034"/>
                  <a:pt x="2555" y="1101"/>
                  <a:pt x="2574" y="1241"/>
                </a:cubicBezTo>
                <a:cubicBezTo>
                  <a:pt x="2592" y="1381"/>
                  <a:pt x="2537" y="1650"/>
                  <a:pt x="2209" y="1707"/>
                </a:cubicBezTo>
                <a:cubicBezTo>
                  <a:pt x="1880" y="1764"/>
                  <a:pt x="955" y="1805"/>
                  <a:pt x="602" y="1582"/>
                </a:cubicBezTo>
                <a:cubicBezTo>
                  <a:pt x="249" y="1360"/>
                  <a:pt x="0" y="651"/>
                  <a:pt x="91" y="371"/>
                </a:cubicBezTo>
                <a:close/>
              </a:path>
            </a:pathLst>
          </a:custGeom>
          <a:noFill/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4617" name="Oval 9"/>
          <p:cNvSpPr>
            <a:spLocks noChangeArrowheads="1"/>
          </p:cNvSpPr>
          <p:nvPr/>
        </p:nvSpPr>
        <p:spPr bwMode="auto">
          <a:xfrm>
            <a:off x="4953000" y="4495800"/>
            <a:ext cx="152400" cy="1524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4618" name="Text Box 10"/>
          <p:cNvSpPr txBox="1">
            <a:spLocks noChangeArrowheads="1"/>
          </p:cNvSpPr>
          <p:nvPr/>
        </p:nvSpPr>
        <p:spPr bwMode="auto">
          <a:xfrm>
            <a:off x="4953000" y="4038604"/>
            <a:ext cx="433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0"/>
              <a:t>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674" name="Text Box 18"/>
          <p:cNvSpPr txBox="1">
            <a:spLocks noChangeArrowheads="1"/>
          </p:cNvSpPr>
          <p:nvPr/>
        </p:nvSpPr>
        <p:spPr bwMode="auto">
          <a:xfrm>
            <a:off x="2843217" y="5181604"/>
            <a:ext cx="433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0"/>
              <a:t>p</a:t>
            </a:r>
          </a:p>
        </p:txBody>
      </p:sp>
      <p:sp>
        <p:nvSpPr>
          <p:cNvPr id="160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Generalized Hough transform</a:t>
            </a:r>
          </a:p>
        </p:txBody>
      </p:sp>
      <p:sp>
        <p:nvSpPr>
          <p:cNvPr id="160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153400" cy="2133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/>
              <a:t>We want to find a shape defined by its boundary points and a reference point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/>
              <a:t>For every boundary point p, we can compute the displacement vector r = a – p as a function of gradient orientation 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1606660" name="Rectangle 4"/>
          <p:cNvSpPr>
            <a:spLocks noChangeArrowheads="1"/>
          </p:cNvSpPr>
          <p:nvPr/>
        </p:nvSpPr>
        <p:spPr bwMode="auto">
          <a:xfrm>
            <a:off x="609600" y="5988050"/>
            <a:ext cx="807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0"/>
              <a:t>D. Ballard, </a:t>
            </a:r>
            <a:r>
              <a:rPr lang="en-US" altLang="en-US" sz="1800" b="0">
                <a:hlinkClick r:id="rId3"/>
              </a:rPr>
              <a:t>Generalizing the Hough Transform to Detect Arbitrary Shapes</a:t>
            </a:r>
            <a:r>
              <a:rPr lang="en-US" altLang="en-US" sz="1800" b="0"/>
              <a:t>, Pattern Recognition 13(2), 1981, pp. 111-122.</a:t>
            </a:r>
            <a:r>
              <a:rPr lang="en-US" altLang="en-US" sz="1800"/>
              <a:t> </a:t>
            </a:r>
          </a:p>
        </p:txBody>
      </p:sp>
      <p:sp>
        <p:nvSpPr>
          <p:cNvPr id="1606662" name="Line 6"/>
          <p:cNvSpPr>
            <a:spLocks noChangeShapeType="1"/>
          </p:cNvSpPr>
          <p:nvPr/>
        </p:nvSpPr>
        <p:spPr bwMode="auto">
          <a:xfrm>
            <a:off x="3262317" y="5367338"/>
            <a:ext cx="1247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6663" name="Oval 7"/>
          <p:cNvSpPr>
            <a:spLocks noChangeArrowheads="1"/>
          </p:cNvSpPr>
          <p:nvPr/>
        </p:nvSpPr>
        <p:spPr bwMode="auto">
          <a:xfrm>
            <a:off x="4953000" y="4495800"/>
            <a:ext cx="152400" cy="1524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6664" name="Text Box 8"/>
          <p:cNvSpPr txBox="1">
            <a:spLocks noChangeArrowheads="1"/>
          </p:cNvSpPr>
          <p:nvPr/>
        </p:nvSpPr>
        <p:spPr bwMode="auto">
          <a:xfrm>
            <a:off x="4953000" y="4038604"/>
            <a:ext cx="433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0"/>
              <a:t>a</a:t>
            </a:r>
          </a:p>
        </p:txBody>
      </p:sp>
      <p:sp>
        <p:nvSpPr>
          <p:cNvPr id="1606666" name="Freeform 10"/>
          <p:cNvSpPr>
            <a:spLocks/>
          </p:cNvSpPr>
          <p:nvPr/>
        </p:nvSpPr>
        <p:spPr bwMode="auto">
          <a:xfrm>
            <a:off x="3248025" y="4459292"/>
            <a:ext cx="935038" cy="903287"/>
          </a:xfrm>
          <a:custGeom>
            <a:avLst/>
            <a:gdLst>
              <a:gd name="T0" fmla="*/ 0 w 589"/>
              <a:gd name="T1" fmla="*/ 569 h 569"/>
              <a:gd name="T2" fmla="*/ 589 w 589"/>
              <a:gd name="T3" fmla="*/ 0 h 56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89" h="569">
                <a:moveTo>
                  <a:pt x="0" y="569"/>
                </a:moveTo>
                <a:lnTo>
                  <a:pt x="58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6667" name="Freeform 11"/>
          <p:cNvSpPr>
            <a:spLocks/>
          </p:cNvSpPr>
          <p:nvPr/>
        </p:nvSpPr>
        <p:spPr bwMode="auto">
          <a:xfrm>
            <a:off x="3670300" y="4957763"/>
            <a:ext cx="177800" cy="404812"/>
          </a:xfrm>
          <a:custGeom>
            <a:avLst/>
            <a:gdLst>
              <a:gd name="T0" fmla="*/ 0 w 112"/>
              <a:gd name="T1" fmla="*/ 0 h 255"/>
              <a:gd name="T2" fmla="*/ 80 w 112"/>
              <a:gd name="T3" fmla="*/ 111 h 255"/>
              <a:gd name="T4" fmla="*/ 112 w 112"/>
              <a:gd name="T5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" h="255">
                <a:moveTo>
                  <a:pt x="0" y="0"/>
                </a:moveTo>
                <a:cubicBezTo>
                  <a:pt x="13" y="17"/>
                  <a:pt x="61" y="69"/>
                  <a:pt x="80" y="111"/>
                </a:cubicBezTo>
                <a:cubicBezTo>
                  <a:pt x="99" y="153"/>
                  <a:pt x="105" y="225"/>
                  <a:pt x="112" y="25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6669" name="Text Box 13"/>
          <p:cNvSpPr txBox="1">
            <a:spLocks noChangeArrowheads="1"/>
          </p:cNvSpPr>
          <p:nvPr/>
        </p:nvSpPr>
        <p:spPr bwMode="auto">
          <a:xfrm>
            <a:off x="3505204" y="4891088"/>
            <a:ext cx="354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l-GR" alt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1606671" name="Freeform 15"/>
          <p:cNvSpPr>
            <a:spLocks/>
          </p:cNvSpPr>
          <p:nvPr/>
        </p:nvSpPr>
        <p:spPr bwMode="auto">
          <a:xfrm>
            <a:off x="2514600" y="3078167"/>
            <a:ext cx="4114800" cy="2865437"/>
          </a:xfrm>
          <a:custGeom>
            <a:avLst/>
            <a:gdLst>
              <a:gd name="T0" fmla="*/ 91 w 2592"/>
              <a:gd name="T1" fmla="*/ 371 h 1805"/>
              <a:gd name="T2" fmla="*/ 1134 w 2592"/>
              <a:gd name="T3" fmla="*/ 21 h 1805"/>
              <a:gd name="T4" fmla="*/ 2099 w 2592"/>
              <a:gd name="T5" fmla="*/ 247 h 1805"/>
              <a:gd name="T6" fmla="*/ 2099 w 2592"/>
              <a:gd name="T7" fmla="*/ 868 h 1805"/>
              <a:gd name="T8" fmla="*/ 2574 w 2592"/>
              <a:gd name="T9" fmla="*/ 1241 h 1805"/>
              <a:gd name="T10" fmla="*/ 2209 w 2592"/>
              <a:gd name="T11" fmla="*/ 1707 h 1805"/>
              <a:gd name="T12" fmla="*/ 602 w 2592"/>
              <a:gd name="T13" fmla="*/ 1582 h 1805"/>
              <a:gd name="T14" fmla="*/ 91 w 2592"/>
              <a:gd name="T15" fmla="*/ 371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92" h="1805">
                <a:moveTo>
                  <a:pt x="91" y="371"/>
                </a:moveTo>
                <a:cubicBezTo>
                  <a:pt x="180" y="111"/>
                  <a:pt x="799" y="42"/>
                  <a:pt x="1134" y="21"/>
                </a:cubicBezTo>
                <a:cubicBezTo>
                  <a:pt x="1469" y="0"/>
                  <a:pt x="1938" y="106"/>
                  <a:pt x="2099" y="247"/>
                </a:cubicBezTo>
                <a:cubicBezTo>
                  <a:pt x="2260" y="388"/>
                  <a:pt x="2020" y="703"/>
                  <a:pt x="2099" y="868"/>
                </a:cubicBezTo>
                <a:cubicBezTo>
                  <a:pt x="2178" y="1034"/>
                  <a:pt x="2555" y="1101"/>
                  <a:pt x="2574" y="1241"/>
                </a:cubicBezTo>
                <a:cubicBezTo>
                  <a:pt x="2592" y="1381"/>
                  <a:pt x="2537" y="1650"/>
                  <a:pt x="2209" y="1707"/>
                </a:cubicBezTo>
                <a:cubicBezTo>
                  <a:pt x="1880" y="1764"/>
                  <a:pt x="955" y="1805"/>
                  <a:pt x="602" y="1582"/>
                </a:cubicBezTo>
                <a:cubicBezTo>
                  <a:pt x="249" y="1360"/>
                  <a:pt x="0" y="651"/>
                  <a:pt x="91" y="371"/>
                </a:cubicBezTo>
                <a:close/>
              </a:path>
            </a:pathLst>
          </a:custGeom>
          <a:noFill/>
          <a:ln w="508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06672" name="Group 16"/>
          <p:cNvGrpSpPr>
            <a:grpSpLocks/>
          </p:cNvGrpSpPr>
          <p:nvPr/>
        </p:nvGrpSpPr>
        <p:grpSpPr bwMode="auto">
          <a:xfrm>
            <a:off x="3262317" y="4635500"/>
            <a:ext cx="1919287" cy="731838"/>
            <a:chOff x="2055" y="2920"/>
            <a:chExt cx="1209" cy="461"/>
          </a:xfrm>
        </p:grpSpPr>
        <p:sp>
          <p:nvSpPr>
            <p:cNvPr id="1606665" name="Text Box 9"/>
            <p:cNvSpPr txBox="1">
              <a:spLocks noChangeArrowheads="1"/>
            </p:cNvSpPr>
            <p:nvPr/>
          </p:nvSpPr>
          <p:spPr bwMode="auto">
            <a:xfrm>
              <a:off x="2767" y="3024"/>
              <a:ext cx="49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b="0"/>
                <a:t>r(</a:t>
              </a:r>
              <a:r>
                <a:rPr lang="el-GR" altLang="en-US" b="0">
                  <a:cs typeface="Times New Roman" panose="02020603050405020304" pitchFamily="18" charset="0"/>
                </a:rPr>
                <a:t>θ</a:t>
              </a:r>
              <a:r>
                <a:rPr lang="en-US" altLang="en-US" b="0">
                  <a:cs typeface="Times New Roman" panose="02020603050405020304" pitchFamily="18" charset="0"/>
                </a:rPr>
                <a:t>)</a:t>
              </a:r>
              <a:endParaRPr lang="el-GR" altLang="en-US" b="0">
                <a:cs typeface="Times New Roman" panose="02020603050405020304" pitchFamily="18" charset="0"/>
              </a:endParaRPr>
            </a:p>
          </p:txBody>
        </p:sp>
        <p:sp>
          <p:nvSpPr>
            <p:cNvPr id="1606668" name="Freeform 12"/>
            <p:cNvSpPr>
              <a:spLocks/>
            </p:cNvSpPr>
            <p:nvPr/>
          </p:nvSpPr>
          <p:spPr bwMode="auto">
            <a:xfrm>
              <a:off x="2055" y="2920"/>
              <a:ext cx="1035" cy="461"/>
            </a:xfrm>
            <a:custGeom>
              <a:avLst/>
              <a:gdLst>
                <a:gd name="T0" fmla="*/ 0 w 1035"/>
                <a:gd name="T1" fmla="*/ 461 h 461"/>
                <a:gd name="T2" fmla="*/ 1035 w 1035"/>
                <a:gd name="T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5" h="461">
                  <a:moveTo>
                    <a:pt x="0" y="461"/>
                  </a:moveTo>
                  <a:lnTo>
                    <a:pt x="1035" y="0"/>
                  </a:ln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6673" name="Oval 17"/>
          <p:cNvSpPr>
            <a:spLocks noChangeArrowheads="1"/>
          </p:cNvSpPr>
          <p:nvPr/>
        </p:nvSpPr>
        <p:spPr bwMode="auto">
          <a:xfrm>
            <a:off x="3162300" y="5319713"/>
            <a:ext cx="152400" cy="1524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Generalized Hough transform</a:t>
            </a:r>
          </a:p>
        </p:txBody>
      </p:sp>
      <p:sp>
        <p:nvSpPr>
          <p:cNvPr id="160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562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For model shape: construct a table storing displacement vectors r as function of gradient direction</a:t>
            </a:r>
          </a:p>
          <a:p>
            <a:pPr>
              <a:buFontTx/>
              <a:buChar char="•"/>
            </a:pPr>
            <a:r>
              <a:rPr lang="en-US" altLang="en-US"/>
              <a:t>Detection: For each edge point </a:t>
            </a:r>
            <a:r>
              <a:rPr lang="en-US" altLang="en-US" i="1"/>
              <a:t>p</a:t>
            </a:r>
            <a:r>
              <a:rPr lang="en-US" altLang="en-US"/>
              <a:t> with gradient orientation </a:t>
            </a:r>
            <a:r>
              <a:rPr lang="en-US" altLang="en-US" i="1"/>
              <a:t>θ</a:t>
            </a:r>
            <a:r>
              <a:rPr lang="en-US" altLang="en-US"/>
              <a:t>:</a:t>
            </a:r>
          </a:p>
          <a:p>
            <a:pPr lvl="1"/>
            <a:r>
              <a:rPr lang="en-US" altLang="en-US"/>
              <a:t>Retrieve all </a:t>
            </a:r>
            <a:r>
              <a:rPr lang="en-US" altLang="en-US" i="1"/>
              <a:t>r</a:t>
            </a:r>
            <a:r>
              <a:rPr lang="en-US" altLang="en-US"/>
              <a:t> indexed with </a:t>
            </a:r>
            <a:r>
              <a:rPr lang="en-US" altLang="en-US" i="1"/>
              <a:t>θ</a:t>
            </a:r>
            <a:endParaRPr lang="en-US" altLang="en-US"/>
          </a:p>
          <a:p>
            <a:pPr lvl="1"/>
            <a:r>
              <a:rPr lang="en-US" altLang="en-US"/>
              <a:t>For each </a:t>
            </a:r>
            <a:r>
              <a:rPr lang="en-US" altLang="en-US" i="1"/>
              <a:t>r</a:t>
            </a:r>
            <a:r>
              <a:rPr lang="en-US" altLang="en-US"/>
              <a:t>(</a:t>
            </a:r>
            <a:r>
              <a:rPr lang="en-US" altLang="en-US" i="1"/>
              <a:t>θ)</a:t>
            </a:r>
            <a:r>
              <a:rPr lang="en-US" altLang="en-US"/>
              <a:t>, put a vote in the Hough space at </a:t>
            </a:r>
            <a:r>
              <a:rPr lang="en-US" altLang="en-US" i="1"/>
              <a:t>p</a:t>
            </a:r>
            <a:r>
              <a:rPr lang="en-US" altLang="en-US"/>
              <a:t> + </a:t>
            </a:r>
            <a:r>
              <a:rPr lang="en-US" altLang="en-US" i="1"/>
              <a:t>r</a:t>
            </a:r>
            <a:r>
              <a:rPr lang="en-US" altLang="en-US"/>
              <a:t>(</a:t>
            </a:r>
            <a:r>
              <a:rPr lang="en-US" altLang="en-US" i="1"/>
              <a:t>θ)</a:t>
            </a: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Peak in this Hough space is reference point with most supporting edges</a:t>
            </a:r>
          </a:p>
          <a:p>
            <a:pPr>
              <a:buFontTx/>
              <a:buChar char="•"/>
            </a:pPr>
            <a:r>
              <a:rPr lang="en-US" altLang="en-US" i="1"/>
              <a:t>Assumption: translation is the only transformation here, i.e., orientation and scale are fixed</a:t>
            </a:r>
            <a:endParaRPr lang="en-US" altLang="en-US"/>
          </a:p>
        </p:txBody>
      </p:sp>
      <p:sp>
        <p:nvSpPr>
          <p:cNvPr id="1608709" name="Text Box 5"/>
          <p:cNvSpPr txBox="1">
            <a:spLocks noChangeArrowheads="1"/>
          </p:cNvSpPr>
          <p:nvPr/>
        </p:nvSpPr>
        <p:spPr bwMode="auto">
          <a:xfrm>
            <a:off x="7343779" y="6477000"/>
            <a:ext cx="1800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0"/>
              <a:t>Source: K.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70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61075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509717" y="1219200"/>
          <a:ext cx="61245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165079" imgH="6907937" progId="Photoshop.Image.10">
                  <p:embed/>
                </p:oleObj>
              </mc:Choice>
              <mc:Fallback>
                <p:oleObj name="Image" r:id="rId3" imgW="8165079" imgH="6907937" progId="Photoshop.Image.10">
                  <p:embed/>
                  <p:pic>
                    <p:nvPicPr>
                      <p:cNvPr id="16107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7" y="1219200"/>
                        <a:ext cx="61245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0767" name="Text Box 15"/>
          <p:cNvSpPr txBox="1">
            <a:spLocks noChangeArrowheads="1"/>
          </p:cNvSpPr>
          <p:nvPr/>
        </p:nvSpPr>
        <p:spPr bwMode="auto">
          <a:xfrm>
            <a:off x="4381500" y="6384929"/>
            <a:ext cx="163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model shape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62816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09717" y="1219200"/>
          <a:ext cx="61245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165079" imgH="6907937" progId="Photoshop.Image.10">
                  <p:embed/>
                </p:oleObj>
              </mc:Choice>
              <mc:Fallback>
                <p:oleObj name="Image" r:id="rId3" imgW="8165079" imgH="6907937" progId="Photoshop.Image.10">
                  <p:embed/>
                  <p:pic>
                    <p:nvPicPr>
                      <p:cNvPr id="16281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7" y="1219200"/>
                        <a:ext cx="61245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64" name="Freeform 4"/>
          <p:cNvSpPr>
            <a:spLocks/>
          </p:cNvSpPr>
          <p:nvPr/>
        </p:nvSpPr>
        <p:spPr bwMode="auto">
          <a:xfrm>
            <a:off x="3340100" y="3949700"/>
            <a:ext cx="990600" cy="2374900"/>
          </a:xfrm>
          <a:custGeom>
            <a:avLst/>
            <a:gdLst>
              <a:gd name="T0" fmla="*/ 0 w 624"/>
              <a:gd name="T1" fmla="*/ 1496 h 1496"/>
              <a:gd name="T2" fmla="*/ 624 w 624"/>
              <a:gd name="T3" fmla="*/ 0 h 14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4" h="1496">
                <a:moveTo>
                  <a:pt x="0" y="1496"/>
                </a:moveTo>
                <a:lnTo>
                  <a:pt x="62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165" name="Freeform 5"/>
          <p:cNvSpPr>
            <a:spLocks/>
          </p:cNvSpPr>
          <p:nvPr/>
        </p:nvSpPr>
        <p:spPr bwMode="auto">
          <a:xfrm>
            <a:off x="4394200" y="3987800"/>
            <a:ext cx="2667000" cy="2349500"/>
          </a:xfrm>
          <a:custGeom>
            <a:avLst/>
            <a:gdLst>
              <a:gd name="T0" fmla="*/ 1680 w 1680"/>
              <a:gd name="T1" fmla="*/ 1480 h 1480"/>
              <a:gd name="T2" fmla="*/ 0 w 1680"/>
              <a:gd name="T3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80" h="1480">
                <a:moveTo>
                  <a:pt x="1680" y="148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166" name="Text Box 6"/>
          <p:cNvSpPr txBox="1">
            <a:spLocks noChangeArrowheads="1"/>
          </p:cNvSpPr>
          <p:nvPr/>
        </p:nvSpPr>
        <p:spPr bwMode="auto">
          <a:xfrm>
            <a:off x="2947988" y="6384929"/>
            <a:ext cx="4443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displacement vectors for model points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61587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09717" y="1219200"/>
          <a:ext cx="61245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165079" imgH="6907937" progId="Photoshop.Image.10">
                  <p:embed/>
                </p:oleObj>
              </mc:Choice>
              <mc:Fallback>
                <p:oleObj name="Image" r:id="rId3" imgW="8165079" imgH="6907937" progId="Photoshop.Image.10">
                  <p:embed/>
                  <p:pic>
                    <p:nvPicPr>
                      <p:cNvPr id="16158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7" y="1219200"/>
                        <a:ext cx="61245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5876" name="Freeform 4"/>
          <p:cNvSpPr>
            <a:spLocks/>
          </p:cNvSpPr>
          <p:nvPr/>
        </p:nvSpPr>
        <p:spPr bwMode="auto">
          <a:xfrm>
            <a:off x="5181600" y="3949700"/>
            <a:ext cx="990600" cy="2374900"/>
          </a:xfrm>
          <a:custGeom>
            <a:avLst/>
            <a:gdLst>
              <a:gd name="T0" fmla="*/ 0 w 624"/>
              <a:gd name="T1" fmla="*/ 1496 h 1496"/>
              <a:gd name="T2" fmla="*/ 624 w 624"/>
              <a:gd name="T3" fmla="*/ 0 h 14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4" h="1496">
                <a:moveTo>
                  <a:pt x="0" y="1496"/>
                </a:moveTo>
                <a:lnTo>
                  <a:pt x="62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5877" name="Freeform 5"/>
          <p:cNvSpPr>
            <a:spLocks/>
          </p:cNvSpPr>
          <p:nvPr/>
        </p:nvSpPr>
        <p:spPr bwMode="auto">
          <a:xfrm>
            <a:off x="2514600" y="3987800"/>
            <a:ext cx="2667000" cy="2349500"/>
          </a:xfrm>
          <a:custGeom>
            <a:avLst/>
            <a:gdLst>
              <a:gd name="T0" fmla="*/ 1680 w 1680"/>
              <a:gd name="T1" fmla="*/ 1480 h 1480"/>
              <a:gd name="T2" fmla="*/ 0 w 1680"/>
              <a:gd name="T3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80" h="1480">
                <a:moveTo>
                  <a:pt x="1680" y="148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5878" name="Line 6"/>
          <p:cNvSpPr>
            <a:spLocks noChangeShapeType="1"/>
          </p:cNvSpPr>
          <p:nvPr/>
        </p:nvSpPr>
        <p:spPr bwMode="auto">
          <a:xfrm>
            <a:off x="25146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5879" name="Text Box 7"/>
          <p:cNvSpPr txBox="1">
            <a:spLocks noChangeArrowheads="1"/>
          </p:cNvSpPr>
          <p:nvPr/>
        </p:nvSpPr>
        <p:spPr bwMode="auto">
          <a:xfrm>
            <a:off x="2947988" y="6384929"/>
            <a:ext cx="439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range of voting locations for test point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61792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09717" y="1219200"/>
          <a:ext cx="61245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165079" imgH="6907937" progId="Photoshop.Image.10">
                  <p:embed/>
                </p:oleObj>
              </mc:Choice>
              <mc:Fallback>
                <p:oleObj name="Image" r:id="rId3" imgW="8165079" imgH="6907937" progId="Photoshop.Image.10">
                  <p:embed/>
                  <p:pic>
                    <p:nvPicPr>
                      <p:cNvPr id="16179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7" y="1219200"/>
                        <a:ext cx="61245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24" name="Freeform 4"/>
          <p:cNvSpPr>
            <a:spLocks/>
          </p:cNvSpPr>
          <p:nvPr/>
        </p:nvSpPr>
        <p:spPr bwMode="auto">
          <a:xfrm>
            <a:off x="5181600" y="3949700"/>
            <a:ext cx="990600" cy="2374900"/>
          </a:xfrm>
          <a:custGeom>
            <a:avLst/>
            <a:gdLst>
              <a:gd name="T0" fmla="*/ 0 w 624"/>
              <a:gd name="T1" fmla="*/ 1496 h 1496"/>
              <a:gd name="T2" fmla="*/ 624 w 624"/>
              <a:gd name="T3" fmla="*/ 0 h 14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4" h="1496">
                <a:moveTo>
                  <a:pt x="0" y="1496"/>
                </a:moveTo>
                <a:lnTo>
                  <a:pt x="62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7925" name="Freeform 5"/>
          <p:cNvSpPr>
            <a:spLocks/>
          </p:cNvSpPr>
          <p:nvPr/>
        </p:nvSpPr>
        <p:spPr bwMode="auto">
          <a:xfrm>
            <a:off x="2514600" y="3987800"/>
            <a:ext cx="2667000" cy="2349500"/>
          </a:xfrm>
          <a:custGeom>
            <a:avLst/>
            <a:gdLst>
              <a:gd name="T0" fmla="*/ 1680 w 1680"/>
              <a:gd name="T1" fmla="*/ 1480 h 1480"/>
              <a:gd name="T2" fmla="*/ 0 w 1680"/>
              <a:gd name="T3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80" h="1480">
                <a:moveTo>
                  <a:pt x="1680" y="148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7926" name="Line 6"/>
          <p:cNvSpPr>
            <a:spLocks noChangeShapeType="1"/>
          </p:cNvSpPr>
          <p:nvPr/>
        </p:nvSpPr>
        <p:spPr bwMode="auto">
          <a:xfrm>
            <a:off x="25146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17930" name="Group 10"/>
          <p:cNvGrpSpPr>
            <a:grpSpLocks/>
          </p:cNvGrpSpPr>
          <p:nvPr/>
        </p:nvGrpSpPr>
        <p:grpSpPr bwMode="auto">
          <a:xfrm>
            <a:off x="1676400" y="3886200"/>
            <a:ext cx="3657600" cy="2451100"/>
            <a:chOff x="1056" y="2448"/>
            <a:chExt cx="2304" cy="1544"/>
          </a:xfrm>
        </p:grpSpPr>
        <p:sp>
          <p:nvSpPr>
            <p:cNvPr id="1617927" name="Freeform 7"/>
            <p:cNvSpPr>
              <a:spLocks/>
            </p:cNvSpPr>
            <p:nvPr/>
          </p:nvSpPr>
          <p:spPr bwMode="auto">
            <a:xfrm>
              <a:off x="2736" y="2488"/>
              <a:ext cx="624" cy="1496"/>
            </a:xfrm>
            <a:custGeom>
              <a:avLst/>
              <a:gdLst>
                <a:gd name="T0" fmla="*/ 0 w 624"/>
                <a:gd name="T1" fmla="*/ 1496 h 1496"/>
                <a:gd name="T2" fmla="*/ 624 w 624"/>
                <a:gd name="T3" fmla="*/ 0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4" h="1496">
                  <a:moveTo>
                    <a:pt x="0" y="1496"/>
                  </a:moveTo>
                  <a:lnTo>
                    <a:pt x="624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7928" name="Freeform 8"/>
            <p:cNvSpPr>
              <a:spLocks/>
            </p:cNvSpPr>
            <p:nvPr/>
          </p:nvSpPr>
          <p:spPr bwMode="auto">
            <a:xfrm>
              <a:off x="1056" y="2512"/>
              <a:ext cx="1680" cy="1480"/>
            </a:xfrm>
            <a:custGeom>
              <a:avLst/>
              <a:gdLst>
                <a:gd name="T0" fmla="*/ 1680 w 1680"/>
                <a:gd name="T1" fmla="*/ 1480 h 1480"/>
                <a:gd name="T2" fmla="*/ 0 w 1680"/>
                <a:gd name="T3" fmla="*/ 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0" h="1480">
                  <a:moveTo>
                    <a:pt x="1680" y="14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7929" name="Line 9"/>
            <p:cNvSpPr>
              <a:spLocks noChangeShapeType="1"/>
            </p:cNvSpPr>
            <p:nvPr/>
          </p:nvSpPr>
          <p:spPr bwMode="auto">
            <a:xfrm>
              <a:off x="1056" y="2448"/>
              <a:ext cx="230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17934" name="Group 14"/>
          <p:cNvGrpSpPr>
            <a:grpSpLocks/>
          </p:cNvGrpSpPr>
          <p:nvPr/>
        </p:nvGrpSpPr>
        <p:grpSpPr bwMode="auto">
          <a:xfrm>
            <a:off x="3886200" y="3886200"/>
            <a:ext cx="3657600" cy="2451100"/>
            <a:chOff x="2448" y="2448"/>
            <a:chExt cx="2304" cy="1544"/>
          </a:xfrm>
        </p:grpSpPr>
        <p:sp>
          <p:nvSpPr>
            <p:cNvPr id="1617931" name="Freeform 11"/>
            <p:cNvSpPr>
              <a:spLocks/>
            </p:cNvSpPr>
            <p:nvPr/>
          </p:nvSpPr>
          <p:spPr bwMode="auto">
            <a:xfrm>
              <a:off x="4128" y="2488"/>
              <a:ext cx="624" cy="1496"/>
            </a:xfrm>
            <a:custGeom>
              <a:avLst/>
              <a:gdLst>
                <a:gd name="T0" fmla="*/ 0 w 624"/>
                <a:gd name="T1" fmla="*/ 1496 h 1496"/>
                <a:gd name="T2" fmla="*/ 624 w 624"/>
                <a:gd name="T3" fmla="*/ 0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4" h="1496">
                  <a:moveTo>
                    <a:pt x="0" y="1496"/>
                  </a:moveTo>
                  <a:lnTo>
                    <a:pt x="624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7932" name="Freeform 12"/>
            <p:cNvSpPr>
              <a:spLocks/>
            </p:cNvSpPr>
            <p:nvPr/>
          </p:nvSpPr>
          <p:spPr bwMode="auto">
            <a:xfrm>
              <a:off x="2448" y="2512"/>
              <a:ext cx="1680" cy="1480"/>
            </a:xfrm>
            <a:custGeom>
              <a:avLst/>
              <a:gdLst>
                <a:gd name="T0" fmla="*/ 1680 w 1680"/>
                <a:gd name="T1" fmla="*/ 1480 h 1480"/>
                <a:gd name="T2" fmla="*/ 0 w 1680"/>
                <a:gd name="T3" fmla="*/ 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0" h="1480">
                  <a:moveTo>
                    <a:pt x="1680" y="14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7933" name="Line 13"/>
            <p:cNvSpPr>
              <a:spLocks noChangeShapeType="1"/>
            </p:cNvSpPr>
            <p:nvPr/>
          </p:nvSpPr>
          <p:spPr bwMode="auto">
            <a:xfrm>
              <a:off x="2448" y="2448"/>
              <a:ext cx="230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17935" name="Group 15"/>
          <p:cNvGrpSpPr>
            <a:grpSpLocks/>
          </p:cNvGrpSpPr>
          <p:nvPr/>
        </p:nvGrpSpPr>
        <p:grpSpPr bwMode="auto">
          <a:xfrm>
            <a:off x="4343400" y="3886200"/>
            <a:ext cx="3657600" cy="2451100"/>
            <a:chOff x="2448" y="2448"/>
            <a:chExt cx="2304" cy="1544"/>
          </a:xfrm>
        </p:grpSpPr>
        <p:sp>
          <p:nvSpPr>
            <p:cNvPr id="1617936" name="Freeform 16"/>
            <p:cNvSpPr>
              <a:spLocks/>
            </p:cNvSpPr>
            <p:nvPr/>
          </p:nvSpPr>
          <p:spPr bwMode="auto">
            <a:xfrm>
              <a:off x="4128" y="2488"/>
              <a:ext cx="624" cy="1496"/>
            </a:xfrm>
            <a:custGeom>
              <a:avLst/>
              <a:gdLst>
                <a:gd name="T0" fmla="*/ 0 w 624"/>
                <a:gd name="T1" fmla="*/ 1496 h 1496"/>
                <a:gd name="T2" fmla="*/ 624 w 624"/>
                <a:gd name="T3" fmla="*/ 0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4" h="1496">
                  <a:moveTo>
                    <a:pt x="0" y="1496"/>
                  </a:moveTo>
                  <a:lnTo>
                    <a:pt x="624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7937" name="Freeform 17"/>
            <p:cNvSpPr>
              <a:spLocks/>
            </p:cNvSpPr>
            <p:nvPr/>
          </p:nvSpPr>
          <p:spPr bwMode="auto">
            <a:xfrm>
              <a:off x="2448" y="2512"/>
              <a:ext cx="1680" cy="1480"/>
            </a:xfrm>
            <a:custGeom>
              <a:avLst/>
              <a:gdLst>
                <a:gd name="T0" fmla="*/ 1680 w 1680"/>
                <a:gd name="T1" fmla="*/ 1480 h 1480"/>
                <a:gd name="T2" fmla="*/ 0 w 1680"/>
                <a:gd name="T3" fmla="*/ 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0" h="1480">
                  <a:moveTo>
                    <a:pt x="1680" y="14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7938" name="Line 18"/>
            <p:cNvSpPr>
              <a:spLocks noChangeShapeType="1"/>
            </p:cNvSpPr>
            <p:nvPr/>
          </p:nvSpPr>
          <p:spPr bwMode="auto">
            <a:xfrm>
              <a:off x="2448" y="2448"/>
              <a:ext cx="230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17939" name="Group 19"/>
          <p:cNvGrpSpPr>
            <a:grpSpLocks/>
          </p:cNvGrpSpPr>
          <p:nvPr/>
        </p:nvGrpSpPr>
        <p:grpSpPr bwMode="auto">
          <a:xfrm>
            <a:off x="685800" y="3886200"/>
            <a:ext cx="3657600" cy="2451100"/>
            <a:chOff x="2448" y="2448"/>
            <a:chExt cx="2304" cy="1544"/>
          </a:xfrm>
        </p:grpSpPr>
        <p:sp>
          <p:nvSpPr>
            <p:cNvPr id="1617940" name="Freeform 20"/>
            <p:cNvSpPr>
              <a:spLocks/>
            </p:cNvSpPr>
            <p:nvPr/>
          </p:nvSpPr>
          <p:spPr bwMode="auto">
            <a:xfrm>
              <a:off x="4128" y="2488"/>
              <a:ext cx="624" cy="1496"/>
            </a:xfrm>
            <a:custGeom>
              <a:avLst/>
              <a:gdLst>
                <a:gd name="T0" fmla="*/ 0 w 624"/>
                <a:gd name="T1" fmla="*/ 1496 h 1496"/>
                <a:gd name="T2" fmla="*/ 624 w 624"/>
                <a:gd name="T3" fmla="*/ 0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4" h="1496">
                  <a:moveTo>
                    <a:pt x="0" y="1496"/>
                  </a:moveTo>
                  <a:lnTo>
                    <a:pt x="624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7941" name="Freeform 21"/>
            <p:cNvSpPr>
              <a:spLocks/>
            </p:cNvSpPr>
            <p:nvPr/>
          </p:nvSpPr>
          <p:spPr bwMode="auto">
            <a:xfrm>
              <a:off x="2448" y="2512"/>
              <a:ext cx="1680" cy="1480"/>
            </a:xfrm>
            <a:custGeom>
              <a:avLst/>
              <a:gdLst>
                <a:gd name="T0" fmla="*/ 1680 w 1680"/>
                <a:gd name="T1" fmla="*/ 1480 h 1480"/>
                <a:gd name="T2" fmla="*/ 0 w 1680"/>
                <a:gd name="T3" fmla="*/ 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0" h="1480">
                  <a:moveTo>
                    <a:pt x="1680" y="14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7942" name="Line 22"/>
            <p:cNvSpPr>
              <a:spLocks noChangeShapeType="1"/>
            </p:cNvSpPr>
            <p:nvPr/>
          </p:nvSpPr>
          <p:spPr bwMode="auto">
            <a:xfrm>
              <a:off x="2448" y="2448"/>
              <a:ext cx="230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17943" name="Text Box 23"/>
          <p:cNvSpPr txBox="1">
            <a:spLocks noChangeArrowheads="1"/>
          </p:cNvSpPr>
          <p:nvPr/>
        </p:nvSpPr>
        <p:spPr bwMode="auto">
          <a:xfrm>
            <a:off x="2947988" y="6384929"/>
            <a:ext cx="439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range of voting locations for test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61997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09717" y="1219200"/>
          <a:ext cx="61245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165079" imgH="6907937" progId="Photoshop.Image.10">
                  <p:embed/>
                </p:oleObj>
              </mc:Choice>
              <mc:Fallback>
                <p:oleObj name="Image" r:id="rId3" imgW="8165079" imgH="6907937" progId="Photoshop.Image.10">
                  <p:embed/>
                  <p:pic>
                    <p:nvPicPr>
                      <p:cNvPr id="16199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7" y="1219200"/>
                        <a:ext cx="61245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9974" name="Line 6"/>
          <p:cNvSpPr>
            <a:spLocks noChangeShapeType="1"/>
          </p:cNvSpPr>
          <p:nvPr/>
        </p:nvSpPr>
        <p:spPr bwMode="auto">
          <a:xfrm>
            <a:off x="25146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9978" name="Line 10"/>
          <p:cNvSpPr>
            <a:spLocks noChangeShapeType="1"/>
          </p:cNvSpPr>
          <p:nvPr/>
        </p:nvSpPr>
        <p:spPr bwMode="auto">
          <a:xfrm>
            <a:off x="16764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9982" name="Line 14"/>
          <p:cNvSpPr>
            <a:spLocks noChangeShapeType="1"/>
          </p:cNvSpPr>
          <p:nvPr/>
        </p:nvSpPr>
        <p:spPr bwMode="auto">
          <a:xfrm>
            <a:off x="38862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9986" name="Line 18"/>
          <p:cNvSpPr>
            <a:spLocks noChangeShapeType="1"/>
          </p:cNvSpPr>
          <p:nvPr/>
        </p:nvSpPr>
        <p:spPr bwMode="auto">
          <a:xfrm>
            <a:off x="43434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9990" name="Line 22"/>
          <p:cNvSpPr>
            <a:spLocks noChangeShapeType="1"/>
          </p:cNvSpPr>
          <p:nvPr/>
        </p:nvSpPr>
        <p:spPr bwMode="auto">
          <a:xfrm>
            <a:off x="6858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9995" name="Text Box 27"/>
          <p:cNvSpPr txBox="1">
            <a:spLocks noChangeArrowheads="1"/>
          </p:cNvSpPr>
          <p:nvPr/>
        </p:nvSpPr>
        <p:spPr bwMode="auto">
          <a:xfrm>
            <a:off x="3733804" y="6386517"/>
            <a:ext cx="2824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votes for points with </a:t>
            </a:r>
            <a:r>
              <a:rPr lang="el-GR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endParaRPr lang="el-GR" altLang="en-US" sz="20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9996" name="Line 28"/>
          <p:cNvSpPr>
            <a:spLocks noChangeShapeType="1"/>
          </p:cNvSpPr>
          <p:nvPr/>
        </p:nvSpPr>
        <p:spPr bwMode="auto">
          <a:xfrm flipV="1">
            <a:off x="6577013" y="6477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62201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09717" y="1219200"/>
          <a:ext cx="61245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165079" imgH="6907937" progId="Photoshop.Image.10">
                  <p:embed/>
                </p:oleObj>
              </mc:Choice>
              <mc:Fallback>
                <p:oleObj name="Image" r:id="rId3" imgW="8165079" imgH="6907937" progId="Photoshop.Image.10">
                  <p:embed/>
                  <p:pic>
                    <p:nvPicPr>
                      <p:cNvPr id="16220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7" y="1219200"/>
                        <a:ext cx="61245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2020" name="Line 4"/>
          <p:cNvSpPr>
            <a:spLocks noChangeShapeType="1"/>
          </p:cNvSpPr>
          <p:nvPr/>
        </p:nvSpPr>
        <p:spPr bwMode="auto">
          <a:xfrm>
            <a:off x="25146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2021" name="Line 5"/>
          <p:cNvSpPr>
            <a:spLocks noChangeShapeType="1"/>
          </p:cNvSpPr>
          <p:nvPr/>
        </p:nvSpPr>
        <p:spPr bwMode="auto">
          <a:xfrm>
            <a:off x="16764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2022" name="Line 6"/>
          <p:cNvSpPr>
            <a:spLocks noChangeShapeType="1"/>
          </p:cNvSpPr>
          <p:nvPr/>
        </p:nvSpPr>
        <p:spPr bwMode="auto">
          <a:xfrm>
            <a:off x="38862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2023" name="Line 7"/>
          <p:cNvSpPr>
            <a:spLocks noChangeShapeType="1"/>
          </p:cNvSpPr>
          <p:nvPr/>
        </p:nvSpPr>
        <p:spPr bwMode="auto">
          <a:xfrm>
            <a:off x="43434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2024" name="Line 8"/>
          <p:cNvSpPr>
            <a:spLocks noChangeShapeType="1"/>
          </p:cNvSpPr>
          <p:nvPr/>
        </p:nvSpPr>
        <p:spPr bwMode="auto">
          <a:xfrm>
            <a:off x="6858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2025" name="Freeform 9"/>
          <p:cNvSpPr>
            <a:spLocks/>
          </p:cNvSpPr>
          <p:nvPr/>
        </p:nvSpPr>
        <p:spPr bwMode="auto">
          <a:xfrm>
            <a:off x="4305300" y="2755900"/>
            <a:ext cx="1231900" cy="1155700"/>
          </a:xfrm>
          <a:custGeom>
            <a:avLst/>
            <a:gdLst>
              <a:gd name="T0" fmla="*/ 776 w 776"/>
              <a:gd name="T1" fmla="*/ 0 h 728"/>
              <a:gd name="T2" fmla="*/ 0 w 776"/>
              <a:gd name="T3" fmla="*/ 728 h 7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76" h="728">
                <a:moveTo>
                  <a:pt x="776" y="0"/>
                </a:moveTo>
                <a:lnTo>
                  <a:pt x="0" y="728"/>
                </a:lnTo>
              </a:path>
            </a:pathLst>
          </a:custGeom>
          <a:noFill/>
          <a:ln w="9525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2026" name="Freeform 10"/>
          <p:cNvSpPr>
            <a:spLocks/>
          </p:cNvSpPr>
          <p:nvPr/>
        </p:nvSpPr>
        <p:spPr bwMode="auto">
          <a:xfrm>
            <a:off x="4292600" y="3898900"/>
            <a:ext cx="3098800" cy="762000"/>
          </a:xfrm>
          <a:custGeom>
            <a:avLst/>
            <a:gdLst>
              <a:gd name="T0" fmla="*/ 1952 w 1952"/>
              <a:gd name="T1" fmla="*/ 480 h 480"/>
              <a:gd name="T2" fmla="*/ 0 w 1952"/>
              <a:gd name="T3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952" h="480">
                <a:moveTo>
                  <a:pt x="1952" y="48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2029" name="Text Box 13"/>
          <p:cNvSpPr txBox="1">
            <a:spLocks noChangeArrowheads="1"/>
          </p:cNvSpPr>
          <p:nvPr/>
        </p:nvSpPr>
        <p:spPr bwMode="auto">
          <a:xfrm>
            <a:off x="2947988" y="6384929"/>
            <a:ext cx="4443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displacement vectors for model points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4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</a:t>
            </a:r>
          </a:p>
        </p:txBody>
      </p:sp>
      <p:sp>
        <p:nvSpPr>
          <p:cNvPr id="16425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486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Choose a parametric model to represent a set of features</a:t>
            </a:r>
          </a:p>
          <a:p>
            <a:pPr>
              <a:buFontTx/>
              <a:buChar char="•"/>
            </a:pPr>
            <a:r>
              <a:rPr lang="en-US" altLang="en-US"/>
              <a:t>Membership criterion is not local</a:t>
            </a:r>
          </a:p>
          <a:p>
            <a:pPr lvl="1"/>
            <a:r>
              <a:rPr lang="en-US" altLang="en-US"/>
              <a:t>Can’t tell whether a point belongs to a given model just by looking at that point</a:t>
            </a:r>
          </a:p>
          <a:p>
            <a:pPr>
              <a:buFontTx/>
              <a:buChar char="•"/>
            </a:pPr>
            <a:r>
              <a:rPr lang="en-US" altLang="en-US"/>
              <a:t>Three main questions:</a:t>
            </a:r>
          </a:p>
          <a:p>
            <a:pPr lvl="1"/>
            <a:r>
              <a:rPr lang="en-US" altLang="en-US"/>
              <a:t>What model represents this set of features best?</a:t>
            </a:r>
          </a:p>
          <a:p>
            <a:pPr lvl="1"/>
            <a:r>
              <a:rPr lang="en-US" altLang="en-US"/>
              <a:t>Which of several model instances gets which feature?</a:t>
            </a:r>
          </a:p>
          <a:p>
            <a:pPr lvl="1"/>
            <a:r>
              <a:rPr lang="en-US" altLang="en-US"/>
              <a:t>How many model instances are there?</a:t>
            </a:r>
          </a:p>
          <a:p>
            <a:pPr>
              <a:buFontTx/>
              <a:buChar char="•"/>
            </a:pPr>
            <a:r>
              <a:rPr lang="en-US" altLang="en-US"/>
              <a:t>Computational complexity is important</a:t>
            </a:r>
          </a:p>
          <a:p>
            <a:pPr lvl="1"/>
            <a:r>
              <a:rPr lang="en-US" altLang="en-US"/>
              <a:t>It is infeasible to examine every possible set of parameters and every possible combination of features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62406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09717" y="1219200"/>
          <a:ext cx="61245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165079" imgH="6907937" progId="Photoshop.Image.10">
                  <p:embed/>
                </p:oleObj>
              </mc:Choice>
              <mc:Fallback>
                <p:oleObj name="Image" r:id="rId3" imgW="8165079" imgH="6907937" progId="Photoshop.Image.10">
                  <p:embed/>
                  <p:pic>
                    <p:nvPicPr>
                      <p:cNvPr id="16240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7" y="1219200"/>
                        <a:ext cx="61245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4068" name="Line 4"/>
          <p:cNvSpPr>
            <a:spLocks noChangeShapeType="1"/>
          </p:cNvSpPr>
          <p:nvPr/>
        </p:nvSpPr>
        <p:spPr bwMode="auto">
          <a:xfrm>
            <a:off x="25146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4069" name="Line 5"/>
          <p:cNvSpPr>
            <a:spLocks noChangeShapeType="1"/>
          </p:cNvSpPr>
          <p:nvPr/>
        </p:nvSpPr>
        <p:spPr bwMode="auto">
          <a:xfrm>
            <a:off x="16764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4070" name="Line 6"/>
          <p:cNvSpPr>
            <a:spLocks noChangeShapeType="1"/>
          </p:cNvSpPr>
          <p:nvPr/>
        </p:nvSpPr>
        <p:spPr bwMode="auto">
          <a:xfrm>
            <a:off x="38862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4071" name="Line 7"/>
          <p:cNvSpPr>
            <a:spLocks noChangeShapeType="1"/>
          </p:cNvSpPr>
          <p:nvPr/>
        </p:nvSpPr>
        <p:spPr bwMode="auto">
          <a:xfrm>
            <a:off x="43434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4072" name="Line 8"/>
          <p:cNvSpPr>
            <a:spLocks noChangeShapeType="1"/>
          </p:cNvSpPr>
          <p:nvPr/>
        </p:nvSpPr>
        <p:spPr bwMode="auto">
          <a:xfrm>
            <a:off x="6858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24081" name="Group 17"/>
          <p:cNvGrpSpPr>
            <a:grpSpLocks/>
          </p:cNvGrpSpPr>
          <p:nvPr/>
        </p:nvGrpSpPr>
        <p:grpSpPr bwMode="auto">
          <a:xfrm>
            <a:off x="2844800" y="2438400"/>
            <a:ext cx="3111500" cy="1905000"/>
            <a:chOff x="1792" y="1536"/>
            <a:chExt cx="1960" cy="1200"/>
          </a:xfrm>
        </p:grpSpPr>
        <p:sp>
          <p:nvSpPr>
            <p:cNvPr id="1624078" name="Line 14"/>
            <p:cNvSpPr>
              <a:spLocks noChangeShapeType="1"/>
            </p:cNvSpPr>
            <p:nvPr/>
          </p:nvSpPr>
          <p:spPr bwMode="auto">
            <a:xfrm>
              <a:off x="1824" y="1536"/>
              <a:ext cx="1152" cy="12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4079" name="Freeform 15"/>
            <p:cNvSpPr>
              <a:spLocks/>
            </p:cNvSpPr>
            <p:nvPr/>
          </p:nvSpPr>
          <p:spPr bwMode="auto">
            <a:xfrm>
              <a:off x="2976" y="2008"/>
              <a:ext cx="776" cy="728"/>
            </a:xfrm>
            <a:custGeom>
              <a:avLst/>
              <a:gdLst>
                <a:gd name="T0" fmla="*/ 776 w 776"/>
                <a:gd name="T1" fmla="*/ 0 h 728"/>
                <a:gd name="T2" fmla="*/ 0 w 776"/>
                <a:gd name="T3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6" h="728">
                  <a:moveTo>
                    <a:pt x="776" y="0"/>
                  </a:moveTo>
                  <a:lnTo>
                    <a:pt x="0" y="728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4080" name="Freeform 16"/>
            <p:cNvSpPr>
              <a:spLocks/>
            </p:cNvSpPr>
            <p:nvPr/>
          </p:nvSpPr>
          <p:spPr bwMode="auto">
            <a:xfrm>
              <a:off x="1792" y="1536"/>
              <a:ext cx="1952" cy="480"/>
            </a:xfrm>
            <a:custGeom>
              <a:avLst/>
              <a:gdLst>
                <a:gd name="T0" fmla="*/ 1952 w 1952"/>
                <a:gd name="T1" fmla="*/ 480 h 480"/>
                <a:gd name="T2" fmla="*/ 0 w 1952"/>
                <a:gd name="T3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52" h="480">
                  <a:moveTo>
                    <a:pt x="1952" y="4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24082" name="Group 18"/>
          <p:cNvGrpSpPr>
            <a:grpSpLocks/>
          </p:cNvGrpSpPr>
          <p:nvPr/>
        </p:nvGrpSpPr>
        <p:grpSpPr bwMode="auto">
          <a:xfrm>
            <a:off x="4051300" y="3657600"/>
            <a:ext cx="3111500" cy="1905000"/>
            <a:chOff x="1792" y="1536"/>
            <a:chExt cx="1960" cy="1200"/>
          </a:xfrm>
        </p:grpSpPr>
        <p:sp>
          <p:nvSpPr>
            <p:cNvPr id="1624083" name="Line 19"/>
            <p:cNvSpPr>
              <a:spLocks noChangeShapeType="1"/>
            </p:cNvSpPr>
            <p:nvPr/>
          </p:nvSpPr>
          <p:spPr bwMode="auto">
            <a:xfrm>
              <a:off x="1824" y="1536"/>
              <a:ext cx="1152" cy="12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4084" name="Freeform 20"/>
            <p:cNvSpPr>
              <a:spLocks/>
            </p:cNvSpPr>
            <p:nvPr/>
          </p:nvSpPr>
          <p:spPr bwMode="auto">
            <a:xfrm>
              <a:off x="2976" y="2008"/>
              <a:ext cx="776" cy="728"/>
            </a:xfrm>
            <a:custGeom>
              <a:avLst/>
              <a:gdLst>
                <a:gd name="T0" fmla="*/ 776 w 776"/>
                <a:gd name="T1" fmla="*/ 0 h 728"/>
                <a:gd name="T2" fmla="*/ 0 w 776"/>
                <a:gd name="T3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6" h="728">
                  <a:moveTo>
                    <a:pt x="776" y="0"/>
                  </a:moveTo>
                  <a:lnTo>
                    <a:pt x="0" y="728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4085" name="Freeform 21"/>
            <p:cNvSpPr>
              <a:spLocks/>
            </p:cNvSpPr>
            <p:nvPr/>
          </p:nvSpPr>
          <p:spPr bwMode="auto">
            <a:xfrm>
              <a:off x="1792" y="1536"/>
              <a:ext cx="1952" cy="480"/>
            </a:xfrm>
            <a:custGeom>
              <a:avLst/>
              <a:gdLst>
                <a:gd name="T0" fmla="*/ 1952 w 1952"/>
                <a:gd name="T1" fmla="*/ 480 h 480"/>
                <a:gd name="T2" fmla="*/ 0 w 1952"/>
                <a:gd name="T3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52" h="480">
                  <a:moveTo>
                    <a:pt x="1952" y="4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24086" name="Group 22"/>
          <p:cNvGrpSpPr>
            <a:grpSpLocks/>
          </p:cNvGrpSpPr>
          <p:nvPr/>
        </p:nvGrpSpPr>
        <p:grpSpPr bwMode="auto">
          <a:xfrm>
            <a:off x="3213100" y="2819400"/>
            <a:ext cx="3111500" cy="1905000"/>
            <a:chOff x="1792" y="1536"/>
            <a:chExt cx="1960" cy="1200"/>
          </a:xfrm>
        </p:grpSpPr>
        <p:sp>
          <p:nvSpPr>
            <p:cNvPr id="1624087" name="Line 23"/>
            <p:cNvSpPr>
              <a:spLocks noChangeShapeType="1"/>
            </p:cNvSpPr>
            <p:nvPr/>
          </p:nvSpPr>
          <p:spPr bwMode="auto">
            <a:xfrm>
              <a:off x="1824" y="1536"/>
              <a:ext cx="1152" cy="12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4088" name="Freeform 24"/>
            <p:cNvSpPr>
              <a:spLocks/>
            </p:cNvSpPr>
            <p:nvPr/>
          </p:nvSpPr>
          <p:spPr bwMode="auto">
            <a:xfrm>
              <a:off x="2976" y="2008"/>
              <a:ext cx="776" cy="728"/>
            </a:xfrm>
            <a:custGeom>
              <a:avLst/>
              <a:gdLst>
                <a:gd name="T0" fmla="*/ 776 w 776"/>
                <a:gd name="T1" fmla="*/ 0 h 728"/>
                <a:gd name="T2" fmla="*/ 0 w 776"/>
                <a:gd name="T3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6" h="728">
                  <a:moveTo>
                    <a:pt x="776" y="0"/>
                  </a:moveTo>
                  <a:lnTo>
                    <a:pt x="0" y="728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4089" name="Freeform 25"/>
            <p:cNvSpPr>
              <a:spLocks/>
            </p:cNvSpPr>
            <p:nvPr/>
          </p:nvSpPr>
          <p:spPr bwMode="auto">
            <a:xfrm>
              <a:off x="1792" y="1536"/>
              <a:ext cx="1952" cy="480"/>
            </a:xfrm>
            <a:custGeom>
              <a:avLst/>
              <a:gdLst>
                <a:gd name="T0" fmla="*/ 1952 w 1952"/>
                <a:gd name="T1" fmla="*/ 480 h 480"/>
                <a:gd name="T2" fmla="*/ 0 w 1952"/>
                <a:gd name="T3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52" h="480">
                  <a:moveTo>
                    <a:pt x="1952" y="4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24090" name="Group 26"/>
          <p:cNvGrpSpPr>
            <a:grpSpLocks/>
          </p:cNvGrpSpPr>
          <p:nvPr/>
        </p:nvGrpSpPr>
        <p:grpSpPr bwMode="auto">
          <a:xfrm>
            <a:off x="3594100" y="3200400"/>
            <a:ext cx="3111500" cy="1905000"/>
            <a:chOff x="1792" y="1536"/>
            <a:chExt cx="1960" cy="1200"/>
          </a:xfrm>
        </p:grpSpPr>
        <p:sp>
          <p:nvSpPr>
            <p:cNvPr id="1624091" name="Line 27"/>
            <p:cNvSpPr>
              <a:spLocks noChangeShapeType="1"/>
            </p:cNvSpPr>
            <p:nvPr/>
          </p:nvSpPr>
          <p:spPr bwMode="auto">
            <a:xfrm>
              <a:off x="1824" y="1536"/>
              <a:ext cx="1152" cy="12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4092" name="Freeform 28"/>
            <p:cNvSpPr>
              <a:spLocks/>
            </p:cNvSpPr>
            <p:nvPr/>
          </p:nvSpPr>
          <p:spPr bwMode="auto">
            <a:xfrm>
              <a:off x="2976" y="2008"/>
              <a:ext cx="776" cy="728"/>
            </a:xfrm>
            <a:custGeom>
              <a:avLst/>
              <a:gdLst>
                <a:gd name="T0" fmla="*/ 776 w 776"/>
                <a:gd name="T1" fmla="*/ 0 h 728"/>
                <a:gd name="T2" fmla="*/ 0 w 776"/>
                <a:gd name="T3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6" h="728">
                  <a:moveTo>
                    <a:pt x="776" y="0"/>
                  </a:moveTo>
                  <a:lnTo>
                    <a:pt x="0" y="728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4093" name="Freeform 29"/>
            <p:cNvSpPr>
              <a:spLocks/>
            </p:cNvSpPr>
            <p:nvPr/>
          </p:nvSpPr>
          <p:spPr bwMode="auto">
            <a:xfrm>
              <a:off x="1792" y="1536"/>
              <a:ext cx="1952" cy="480"/>
            </a:xfrm>
            <a:custGeom>
              <a:avLst/>
              <a:gdLst>
                <a:gd name="T0" fmla="*/ 1952 w 1952"/>
                <a:gd name="T1" fmla="*/ 480 h 480"/>
                <a:gd name="T2" fmla="*/ 0 w 1952"/>
                <a:gd name="T3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52" h="480">
                  <a:moveTo>
                    <a:pt x="1952" y="4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24094" name="Text Box 30"/>
          <p:cNvSpPr txBox="1">
            <a:spLocks noChangeArrowheads="1"/>
          </p:cNvSpPr>
          <p:nvPr/>
        </p:nvSpPr>
        <p:spPr bwMode="auto">
          <a:xfrm>
            <a:off x="2947988" y="6384929"/>
            <a:ext cx="439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range of voting locations for test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137" name="Text Box 25"/>
          <p:cNvSpPr txBox="1">
            <a:spLocks noChangeArrowheads="1"/>
          </p:cNvSpPr>
          <p:nvPr/>
        </p:nvSpPr>
        <p:spPr bwMode="auto">
          <a:xfrm>
            <a:off x="3733804" y="6386517"/>
            <a:ext cx="2824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votes for points with </a:t>
            </a:r>
            <a:r>
              <a:rPr lang="el-GR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endParaRPr lang="el-GR" altLang="en-US" sz="20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62611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09717" y="1219200"/>
          <a:ext cx="61245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165079" imgH="6907937" progId="Photoshop.Image.10">
                  <p:embed/>
                </p:oleObj>
              </mc:Choice>
              <mc:Fallback>
                <p:oleObj name="Image" r:id="rId3" imgW="8165079" imgH="6907937" progId="Photoshop.Image.10">
                  <p:embed/>
                  <p:pic>
                    <p:nvPicPr>
                      <p:cNvPr id="16261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7" y="1219200"/>
                        <a:ext cx="61245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6116" name="Line 4"/>
          <p:cNvSpPr>
            <a:spLocks noChangeShapeType="1"/>
          </p:cNvSpPr>
          <p:nvPr/>
        </p:nvSpPr>
        <p:spPr bwMode="auto">
          <a:xfrm>
            <a:off x="25146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6117" name="Line 5"/>
          <p:cNvSpPr>
            <a:spLocks noChangeShapeType="1"/>
          </p:cNvSpPr>
          <p:nvPr/>
        </p:nvSpPr>
        <p:spPr bwMode="auto">
          <a:xfrm>
            <a:off x="16764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6118" name="Line 6"/>
          <p:cNvSpPr>
            <a:spLocks noChangeShapeType="1"/>
          </p:cNvSpPr>
          <p:nvPr/>
        </p:nvSpPr>
        <p:spPr bwMode="auto">
          <a:xfrm>
            <a:off x="38862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6119" name="Line 7"/>
          <p:cNvSpPr>
            <a:spLocks noChangeShapeType="1"/>
          </p:cNvSpPr>
          <p:nvPr/>
        </p:nvSpPr>
        <p:spPr bwMode="auto">
          <a:xfrm>
            <a:off x="43434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6120" name="Line 8"/>
          <p:cNvSpPr>
            <a:spLocks noChangeShapeType="1"/>
          </p:cNvSpPr>
          <p:nvPr/>
        </p:nvSpPr>
        <p:spPr bwMode="auto">
          <a:xfrm>
            <a:off x="685800" y="3886200"/>
            <a:ext cx="3657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6122" name="Line 10"/>
          <p:cNvSpPr>
            <a:spLocks noChangeShapeType="1"/>
          </p:cNvSpPr>
          <p:nvPr/>
        </p:nvSpPr>
        <p:spPr bwMode="auto">
          <a:xfrm>
            <a:off x="2895600" y="2438400"/>
            <a:ext cx="1828800" cy="1905000"/>
          </a:xfrm>
          <a:prstGeom prst="lin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6126" name="Line 14"/>
          <p:cNvSpPr>
            <a:spLocks noChangeShapeType="1"/>
          </p:cNvSpPr>
          <p:nvPr/>
        </p:nvSpPr>
        <p:spPr bwMode="auto">
          <a:xfrm>
            <a:off x="4102100" y="3657600"/>
            <a:ext cx="1828800" cy="1905000"/>
          </a:xfrm>
          <a:prstGeom prst="lin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6130" name="Line 18"/>
          <p:cNvSpPr>
            <a:spLocks noChangeShapeType="1"/>
          </p:cNvSpPr>
          <p:nvPr/>
        </p:nvSpPr>
        <p:spPr bwMode="auto">
          <a:xfrm>
            <a:off x="3263900" y="2819400"/>
            <a:ext cx="1828800" cy="1905000"/>
          </a:xfrm>
          <a:prstGeom prst="lin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6134" name="Line 22"/>
          <p:cNvSpPr>
            <a:spLocks noChangeShapeType="1"/>
          </p:cNvSpPr>
          <p:nvPr/>
        </p:nvSpPr>
        <p:spPr bwMode="auto">
          <a:xfrm>
            <a:off x="3644900" y="3200400"/>
            <a:ext cx="1828800" cy="1905000"/>
          </a:xfrm>
          <a:prstGeom prst="lin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6138" name="Line 26"/>
          <p:cNvSpPr>
            <a:spLocks noChangeShapeType="1"/>
          </p:cNvSpPr>
          <p:nvPr/>
        </p:nvSpPr>
        <p:spPr bwMode="auto">
          <a:xfrm flipH="1">
            <a:off x="6553200" y="6477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 in recognition</a:t>
            </a:r>
          </a:p>
        </p:txBody>
      </p:sp>
      <p:sp>
        <p:nvSpPr>
          <p:cNvPr id="143975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Instead of indexing displacements by gradient orientation, index by “visual codeword”</a:t>
            </a:r>
          </a:p>
        </p:txBody>
      </p:sp>
      <p:sp>
        <p:nvSpPr>
          <p:cNvPr id="143974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0"/>
              <a:t>B. Leibe, A. Leonardis, and B. Schiele, </a:t>
            </a:r>
            <a:r>
              <a:rPr lang="en-US" altLang="en-US" sz="1800" b="0">
                <a:hlinkClick r:id="rId3"/>
              </a:rPr>
              <a:t>Combined Object Categorization and Segmentation with an Implicit Shape Model</a:t>
            </a:r>
            <a:r>
              <a:rPr lang="en-US" altLang="en-US" sz="1800" b="0"/>
              <a:t>, ECCV Workshop on Statistical Learning in Computer Vision 2004</a:t>
            </a:r>
          </a:p>
        </p:txBody>
      </p:sp>
      <p:grpSp>
        <p:nvGrpSpPr>
          <p:cNvPr id="1439766" name="Group 22"/>
          <p:cNvGrpSpPr>
            <a:grpSpLocks/>
          </p:cNvGrpSpPr>
          <p:nvPr/>
        </p:nvGrpSpPr>
        <p:grpSpPr bwMode="auto">
          <a:xfrm>
            <a:off x="533400" y="2159004"/>
            <a:ext cx="4648200" cy="3389313"/>
            <a:chOff x="336" y="1360"/>
            <a:chExt cx="2928" cy="2135"/>
          </a:xfrm>
        </p:grpSpPr>
        <p:pic>
          <p:nvPicPr>
            <p:cNvPr id="143975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360"/>
              <a:ext cx="2928" cy="18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39754" name="Rectangle 10"/>
            <p:cNvSpPr>
              <a:spLocks noChangeArrowheads="1"/>
            </p:cNvSpPr>
            <p:nvPr/>
          </p:nvSpPr>
          <p:spPr bwMode="auto">
            <a:xfrm>
              <a:off x="913" y="2121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755" name="Rectangle 11"/>
            <p:cNvSpPr>
              <a:spLocks noChangeArrowheads="1"/>
            </p:cNvSpPr>
            <p:nvPr/>
          </p:nvSpPr>
          <p:spPr bwMode="auto">
            <a:xfrm>
              <a:off x="2522" y="2159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756" name="Line 12"/>
            <p:cNvSpPr>
              <a:spLocks noChangeShapeType="1"/>
            </p:cNvSpPr>
            <p:nvPr/>
          </p:nvSpPr>
          <p:spPr bwMode="auto">
            <a:xfrm flipV="1">
              <a:off x="1161" y="2198"/>
              <a:ext cx="742" cy="155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757" name="Freeform 13"/>
            <p:cNvSpPr>
              <a:spLocks/>
            </p:cNvSpPr>
            <p:nvPr/>
          </p:nvSpPr>
          <p:spPr bwMode="auto">
            <a:xfrm>
              <a:off x="1976" y="2202"/>
              <a:ext cx="779" cy="189"/>
            </a:xfrm>
            <a:custGeom>
              <a:avLst/>
              <a:gdLst>
                <a:gd name="T0" fmla="*/ 907 w 907"/>
                <a:gd name="T1" fmla="*/ 235 h 235"/>
                <a:gd name="T2" fmla="*/ 0 w 907"/>
                <a:gd name="T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758" name="Oval 14"/>
            <p:cNvSpPr>
              <a:spLocks noChangeArrowheads="1"/>
            </p:cNvSpPr>
            <p:nvPr/>
          </p:nvSpPr>
          <p:spPr bwMode="auto">
            <a:xfrm>
              <a:off x="1903" y="2159"/>
              <a:ext cx="83" cy="7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760" name="Text Box 16"/>
            <p:cNvSpPr txBox="1">
              <a:spLocks noChangeArrowheads="1"/>
            </p:cNvSpPr>
            <p:nvPr/>
          </p:nvSpPr>
          <p:spPr bwMode="auto">
            <a:xfrm>
              <a:off x="1344" y="3264"/>
              <a:ext cx="10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/>
                <a:t>training image</a:t>
              </a:r>
            </a:p>
          </p:txBody>
        </p:sp>
      </p:grpSp>
      <p:grpSp>
        <p:nvGrpSpPr>
          <p:cNvPr id="1439767" name="Group 23"/>
          <p:cNvGrpSpPr>
            <a:grpSpLocks/>
          </p:cNvGrpSpPr>
          <p:nvPr/>
        </p:nvGrpSpPr>
        <p:grpSpPr bwMode="auto">
          <a:xfrm>
            <a:off x="5943600" y="3429000"/>
            <a:ext cx="2592388" cy="1708150"/>
            <a:chOff x="3744" y="2160"/>
            <a:chExt cx="1633" cy="1076"/>
          </a:xfrm>
        </p:grpSpPr>
        <p:graphicFrame>
          <p:nvGraphicFramePr>
            <p:cNvPr id="1439761" name="Object 17"/>
            <p:cNvGraphicFramePr>
              <a:graphicFrameLocks noChangeAspect="1"/>
            </p:cNvGraphicFramePr>
            <p:nvPr/>
          </p:nvGraphicFramePr>
          <p:xfrm>
            <a:off x="4320" y="2160"/>
            <a:ext cx="480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5" imgW="1066291" imgH="1041270" progId="Photoshop.Image.10">
                    <p:embed/>
                  </p:oleObj>
                </mc:Choice>
                <mc:Fallback>
                  <p:oleObj name="Image" r:id="rId5" imgW="1066291" imgH="1041270" progId="Photoshop.Image.10">
                    <p:embed/>
                    <p:pic>
                      <p:nvPicPr>
                        <p:cNvPr id="143976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60"/>
                          <a:ext cx="480" cy="468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rgbClr val="00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763" name="Line 19"/>
            <p:cNvSpPr>
              <a:spLocks noChangeShapeType="1"/>
            </p:cNvSpPr>
            <p:nvPr/>
          </p:nvSpPr>
          <p:spPr bwMode="auto">
            <a:xfrm flipV="1">
              <a:off x="4635" y="2233"/>
              <a:ext cx="742" cy="155"/>
            </a:xfrm>
            <a:prstGeom prst="line">
              <a:avLst/>
            </a:pr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764" name="Freeform 20"/>
            <p:cNvSpPr>
              <a:spLocks/>
            </p:cNvSpPr>
            <p:nvPr/>
          </p:nvSpPr>
          <p:spPr bwMode="auto">
            <a:xfrm>
              <a:off x="3744" y="2200"/>
              <a:ext cx="779" cy="189"/>
            </a:xfrm>
            <a:custGeom>
              <a:avLst/>
              <a:gdLst>
                <a:gd name="T0" fmla="*/ 907 w 907"/>
                <a:gd name="T1" fmla="*/ 235 h 235"/>
                <a:gd name="T2" fmla="*/ 0 w 907"/>
                <a:gd name="T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99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765" name="Text Box 21"/>
            <p:cNvSpPr txBox="1">
              <a:spLocks noChangeArrowheads="1"/>
            </p:cNvSpPr>
            <p:nvPr/>
          </p:nvSpPr>
          <p:spPr bwMode="auto">
            <a:xfrm>
              <a:off x="3812" y="2832"/>
              <a:ext cx="14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800" b="0"/>
                <a:t>visual codeword with</a:t>
              </a:r>
              <a:br>
                <a:rPr lang="en-US" altLang="en-US" sz="1800" b="0"/>
              </a:br>
              <a:r>
                <a:rPr lang="en-US" altLang="en-US" sz="1800" b="0"/>
                <a:t>displacement vectors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31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7" b="25597"/>
          <a:stretch>
            <a:fillRect/>
          </a:stretch>
        </p:blipFill>
        <p:spPr bwMode="auto">
          <a:xfrm>
            <a:off x="228600" y="1981200"/>
            <a:ext cx="8763000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 in recognition</a:t>
            </a:r>
          </a:p>
        </p:txBody>
      </p:sp>
      <p:sp>
        <p:nvSpPr>
          <p:cNvPr id="163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Instead of indexing displacements by gradient orientation, index by “visual codeword”</a:t>
            </a:r>
          </a:p>
        </p:txBody>
      </p:sp>
      <p:sp>
        <p:nvSpPr>
          <p:cNvPr id="163430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0"/>
              <a:t>B. Leibe, A. Leonardis, and B. Schiele, </a:t>
            </a:r>
            <a:r>
              <a:rPr lang="en-US" altLang="en-US" sz="1800" b="0">
                <a:hlinkClick r:id="rId4"/>
              </a:rPr>
              <a:t>Combined Object Categorization and Segmentation with an Implicit Shape Model</a:t>
            </a:r>
            <a:r>
              <a:rPr lang="en-US" altLang="en-US" sz="1800" b="0"/>
              <a:t>, ECCV Workshop on Statistical Learning in Computer Vision 2004</a:t>
            </a:r>
          </a:p>
        </p:txBody>
      </p:sp>
      <p:grpSp>
        <p:nvGrpSpPr>
          <p:cNvPr id="1634329" name="Group 25"/>
          <p:cNvGrpSpPr>
            <a:grpSpLocks/>
          </p:cNvGrpSpPr>
          <p:nvPr/>
        </p:nvGrpSpPr>
        <p:grpSpPr bwMode="auto">
          <a:xfrm>
            <a:off x="914400" y="3532188"/>
            <a:ext cx="7239000" cy="762000"/>
            <a:chOff x="576" y="2225"/>
            <a:chExt cx="4560" cy="480"/>
          </a:xfrm>
        </p:grpSpPr>
        <p:sp>
          <p:nvSpPr>
            <p:cNvPr id="1634310" name="Rectangle 6"/>
            <p:cNvSpPr>
              <a:spLocks noChangeArrowheads="1"/>
            </p:cNvSpPr>
            <p:nvPr/>
          </p:nvSpPr>
          <p:spPr bwMode="auto">
            <a:xfrm>
              <a:off x="576" y="2225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4317" name="Rectangle 13"/>
            <p:cNvSpPr>
              <a:spLocks noChangeArrowheads="1"/>
            </p:cNvSpPr>
            <p:nvPr/>
          </p:nvSpPr>
          <p:spPr bwMode="auto">
            <a:xfrm>
              <a:off x="1680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4318" name="Rectangle 14"/>
            <p:cNvSpPr>
              <a:spLocks noChangeArrowheads="1"/>
            </p:cNvSpPr>
            <p:nvPr/>
          </p:nvSpPr>
          <p:spPr bwMode="auto">
            <a:xfrm>
              <a:off x="3648" y="2321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4319" name="Rectangle 15"/>
            <p:cNvSpPr>
              <a:spLocks noChangeArrowheads="1"/>
            </p:cNvSpPr>
            <p:nvPr/>
          </p:nvSpPr>
          <p:spPr bwMode="auto">
            <a:xfrm>
              <a:off x="4752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34330" name="Group 26"/>
          <p:cNvGrpSpPr>
            <a:grpSpLocks/>
          </p:cNvGrpSpPr>
          <p:nvPr/>
        </p:nvGrpSpPr>
        <p:grpSpPr bwMode="auto">
          <a:xfrm>
            <a:off x="304800" y="3684588"/>
            <a:ext cx="8458200" cy="304800"/>
            <a:chOff x="192" y="2321"/>
            <a:chExt cx="5328" cy="192"/>
          </a:xfrm>
        </p:grpSpPr>
        <p:sp>
          <p:nvSpPr>
            <p:cNvPr id="1634312" name="Line 8"/>
            <p:cNvSpPr>
              <a:spLocks noChangeShapeType="1"/>
            </p:cNvSpPr>
            <p:nvPr/>
          </p:nvSpPr>
          <p:spPr bwMode="auto">
            <a:xfrm flipV="1">
              <a:off x="768" y="2321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4313" name="Freeform 9"/>
            <p:cNvSpPr>
              <a:spLocks/>
            </p:cNvSpPr>
            <p:nvPr/>
          </p:nvSpPr>
          <p:spPr bwMode="auto">
            <a:xfrm>
              <a:off x="3264" y="2417"/>
              <a:ext cx="576" cy="96"/>
            </a:xfrm>
            <a:custGeom>
              <a:avLst/>
              <a:gdLst>
                <a:gd name="T0" fmla="*/ 907 w 907"/>
                <a:gd name="T1" fmla="*/ 235 h 235"/>
                <a:gd name="T2" fmla="*/ 0 w 907"/>
                <a:gd name="T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4320" name="Line 16"/>
            <p:cNvSpPr>
              <a:spLocks noChangeShapeType="1"/>
            </p:cNvSpPr>
            <p:nvPr/>
          </p:nvSpPr>
          <p:spPr bwMode="auto">
            <a:xfrm flipV="1">
              <a:off x="1920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4321" name="Line 17"/>
            <p:cNvSpPr>
              <a:spLocks noChangeShapeType="1"/>
            </p:cNvSpPr>
            <p:nvPr/>
          </p:nvSpPr>
          <p:spPr bwMode="auto">
            <a:xfrm flipV="1">
              <a:off x="3888" y="2417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4322" name="Line 18"/>
            <p:cNvSpPr>
              <a:spLocks noChangeShapeType="1"/>
            </p:cNvSpPr>
            <p:nvPr/>
          </p:nvSpPr>
          <p:spPr bwMode="auto">
            <a:xfrm flipV="1">
              <a:off x="4992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4324" name="Freeform 20"/>
            <p:cNvSpPr>
              <a:spLocks/>
            </p:cNvSpPr>
            <p:nvPr/>
          </p:nvSpPr>
          <p:spPr bwMode="auto">
            <a:xfrm>
              <a:off x="4368" y="2369"/>
              <a:ext cx="576" cy="96"/>
            </a:xfrm>
            <a:custGeom>
              <a:avLst/>
              <a:gdLst>
                <a:gd name="T0" fmla="*/ 907 w 907"/>
                <a:gd name="T1" fmla="*/ 235 h 235"/>
                <a:gd name="T2" fmla="*/ 0 w 907"/>
                <a:gd name="T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4325" name="Freeform 21"/>
            <p:cNvSpPr>
              <a:spLocks/>
            </p:cNvSpPr>
            <p:nvPr/>
          </p:nvSpPr>
          <p:spPr bwMode="auto">
            <a:xfrm>
              <a:off x="1296" y="2369"/>
              <a:ext cx="576" cy="96"/>
            </a:xfrm>
            <a:custGeom>
              <a:avLst/>
              <a:gdLst>
                <a:gd name="T0" fmla="*/ 907 w 907"/>
                <a:gd name="T1" fmla="*/ 235 h 235"/>
                <a:gd name="T2" fmla="*/ 0 w 907"/>
                <a:gd name="T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4326" name="Freeform 22"/>
            <p:cNvSpPr>
              <a:spLocks/>
            </p:cNvSpPr>
            <p:nvPr/>
          </p:nvSpPr>
          <p:spPr bwMode="auto">
            <a:xfrm>
              <a:off x="192" y="2321"/>
              <a:ext cx="576" cy="96"/>
            </a:xfrm>
            <a:custGeom>
              <a:avLst/>
              <a:gdLst>
                <a:gd name="T0" fmla="*/ 907 w 907"/>
                <a:gd name="T1" fmla="*/ 235 h 235"/>
                <a:gd name="T2" fmla="*/ 0 w 907"/>
                <a:gd name="T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4328" name="Text Box 24"/>
          <p:cNvSpPr txBox="1">
            <a:spLocks noChangeArrowheads="1"/>
          </p:cNvSpPr>
          <p:nvPr/>
        </p:nvSpPr>
        <p:spPr bwMode="auto">
          <a:xfrm>
            <a:off x="3962400" y="5181604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test image</a:t>
            </a:r>
          </a:p>
        </p:txBody>
      </p:sp>
      <p:grpSp>
        <p:nvGrpSpPr>
          <p:cNvPr id="1634331" name="Group 27"/>
          <p:cNvGrpSpPr>
            <a:grpSpLocks/>
          </p:cNvGrpSpPr>
          <p:nvPr/>
        </p:nvGrpSpPr>
        <p:grpSpPr bwMode="auto">
          <a:xfrm>
            <a:off x="1981200" y="3608388"/>
            <a:ext cx="5105400" cy="228600"/>
            <a:chOff x="1248" y="2273"/>
            <a:chExt cx="3216" cy="144"/>
          </a:xfrm>
        </p:grpSpPr>
        <p:sp>
          <p:nvSpPr>
            <p:cNvPr id="1634314" name="Oval 10"/>
            <p:cNvSpPr>
              <a:spLocks noChangeArrowheads="1"/>
            </p:cNvSpPr>
            <p:nvPr/>
          </p:nvSpPr>
          <p:spPr bwMode="auto">
            <a:xfrm>
              <a:off x="1248" y="2273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4327" name="Oval 23"/>
            <p:cNvSpPr>
              <a:spLocks noChangeArrowheads="1"/>
            </p:cNvSpPr>
            <p:nvPr/>
          </p:nvSpPr>
          <p:spPr bwMode="auto">
            <a:xfrm>
              <a:off x="4368" y="232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Implicit shape models: Training</a:t>
            </a:r>
          </a:p>
        </p:txBody>
      </p:sp>
      <p:sp>
        <p:nvSpPr>
          <p:cNvPr id="15575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/>
              <a:t>Build codebook of patches around extracted interest points using clustering (more on this later in the course)</a:t>
            </a:r>
          </a:p>
        </p:txBody>
      </p:sp>
      <p:pic>
        <p:nvPicPr>
          <p:cNvPr id="1557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38400"/>
            <a:ext cx="6477000" cy="302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Implicit shape models: Training</a:t>
            </a:r>
          </a:p>
        </p:txBody>
      </p:sp>
      <p:sp>
        <p:nvSpPr>
          <p:cNvPr id="156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/>
              <a:t>Build codebook of patches around extracted interest points using clustering</a:t>
            </a:r>
          </a:p>
          <a:p>
            <a:pPr marL="533400" indent="-533400">
              <a:buFontTx/>
              <a:buAutoNum type="arabicPeriod"/>
            </a:pPr>
            <a:r>
              <a:rPr lang="en-US" altLang="en-US"/>
              <a:t>Map the patch around each interest point to closest codebook entry</a:t>
            </a:r>
          </a:p>
          <a:p>
            <a:pPr marL="533400" indent="-533400">
              <a:buFontTx/>
              <a:buAutoNum type="arabicPeriod"/>
            </a:pPr>
            <a:endParaRPr lang="en-US" altLang="en-US"/>
          </a:p>
        </p:txBody>
      </p:sp>
      <p:pic>
        <p:nvPicPr>
          <p:cNvPr id="1560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4" y="4262438"/>
            <a:ext cx="3184525" cy="213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058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9" y="4270379"/>
            <a:ext cx="3184525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0584" name="AutoShape 8"/>
          <p:cNvSpPr>
            <a:spLocks noChangeArrowheads="1"/>
          </p:cNvSpPr>
          <p:nvPr/>
        </p:nvSpPr>
        <p:spPr bwMode="auto">
          <a:xfrm>
            <a:off x="4267200" y="5024438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Implicit shape models: Training</a:t>
            </a:r>
          </a:p>
        </p:txBody>
      </p:sp>
      <p:sp>
        <p:nvSpPr>
          <p:cNvPr id="156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/>
              <a:t>Build codebook of patches around extracted interest points using clustering</a:t>
            </a:r>
          </a:p>
          <a:p>
            <a:pPr marL="533400" indent="-533400">
              <a:buFontTx/>
              <a:buAutoNum type="arabicPeriod"/>
            </a:pPr>
            <a:r>
              <a:rPr lang="en-US" altLang="en-US"/>
              <a:t>Map the patch around each interest point to closest codebook entry</a:t>
            </a:r>
          </a:p>
          <a:p>
            <a:pPr marL="533400" indent="-533400">
              <a:buFontTx/>
              <a:buAutoNum type="arabicPeriod"/>
            </a:pPr>
            <a:r>
              <a:rPr lang="en-US" altLang="en-US"/>
              <a:t>For each codebook entry, store all positions it was found, relative to object center</a:t>
            </a:r>
          </a:p>
          <a:p>
            <a:pPr marL="533400" indent="-533400">
              <a:buFontTx/>
              <a:buAutoNum type="arabicPeriod"/>
            </a:pPr>
            <a:endParaRPr lang="en-US" altLang="en-US"/>
          </a:p>
        </p:txBody>
      </p:sp>
      <p:pic>
        <p:nvPicPr>
          <p:cNvPr id="1562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4" y="4262438"/>
            <a:ext cx="3184525" cy="213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2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9" y="4270379"/>
            <a:ext cx="3184525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2630" name="AutoShape 6"/>
          <p:cNvSpPr>
            <a:spLocks noChangeArrowheads="1"/>
          </p:cNvSpPr>
          <p:nvPr/>
        </p:nvSpPr>
        <p:spPr bwMode="auto">
          <a:xfrm>
            <a:off x="4267200" y="5024438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2632" name="Line 8"/>
          <p:cNvSpPr>
            <a:spLocks noChangeShapeType="1"/>
          </p:cNvSpPr>
          <p:nvPr/>
        </p:nvSpPr>
        <p:spPr bwMode="auto">
          <a:xfrm>
            <a:off x="6324600" y="4953000"/>
            <a:ext cx="533400" cy="4572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33" name="Freeform 9"/>
          <p:cNvSpPr>
            <a:spLocks/>
          </p:cNvSpPr>
          <p:nvPr/>
        </p:nvSpPr>
        <p:spPr bwMode="auto">
          <a:xfrm>
            <a:off x="6897692" y="4908550"/>
            <a:ext cx="15875" cy="496888"/>
          </a:xfrm>
          <a:custGeom>
            <a:avLst/>
            <a:gdLst>
              <a:gd name="T0" fmla="*/ 10 w 10"/>
              <a:gd name="T1" fmla="*/ 0 h 313"/>
              <a:gd name="T2" fmla="*/ 0 w 10"/>
              <a:gd name="T3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" h="313">
                <a:moveTo>
                  <a:pt x="10" y="0"/>
                </a:moveTo>
                <a:lnTo>
                  <a:pt x="0" y="313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34" name="Freeform 10"/>
          <p:cNvSpPr>
            <a:spLocks/>
          </p:cNvSpPr>
          <p:nvPr/>
        </p:nvSpPr>
        <p:spPr bwMode="auto">
          <a:xfrm>
            <a:off x="6416679" y="5422900"/>
            <a:ext cx="417513" cy="31750"/>
          </a:xfrm>
          <a:custGeom>
            <a:avLst/>
            <a:gdLst>
              <a:gd name="T0" fmla="*/ 0 w 263"/>
              <a:gd name="T1" fmla="*/ 0 h 20"/>
              <a:gd name="T2" fmla="*/ 263 w 263"/>
              <a:gd name="T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63" h="20">
                <a:moveTo>
                  <a:pt x="0" y="0"/>
                </a:moveTo>
                <a:lnTo>
                  <a:pt x="263" y="2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35" name="Freeform 11"/>
          <p:cNvSpPr>
            <a:spLocks/>
          </p:cNvSpPr>
          <p:nvPr/>
        </p:nvSpPr>
        <p:spPr bwMode="auto">
          <a:xfrm>
            <a:off x="6324604" y="5534029"/>
            <a:ext cx="525463" cy="104775"/>
          </a:xfrm>
          <a:custGeom>
            <a:avLst/>
            <a:gdLst>
              <a:gd name="T0" fmla="*/ 0 w 331"/>
              <a:gd name="T1" fmla="*/ 66 h 66"/>
              <a:gd name="T2" fmla="*/ 331 w 331"/>
              <a:gd name="T3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31" h="66">
                <a:moveTo>
                  <a:pt x="0" y="66"/>
                </a:moveTo>
                <a:lnTo>
                  <a:pt x="331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36" name="Freeform 12"/>
          <p:cNvSpPr>
            <a:spLocks/>
          </p:cNvSpPr>
          <p:nvPr/>
        </p:nvSpPr>
        <p:spPr bwMode="auto">
          <a:xfrm>
            <a:off x="6962779" y="4924425"/>
            <a:ext cx="544513" cy="546100"/>
          </a:xfrm>
          <a:custGeom>
            <a:avLst/>
            <a:gdLst>
              <a:gd name="T0" fmla="*/ 343 w 343"/>
              <a:gd name="T1" fmla="*/ 0 h 344"/>
              <a:gd name="T2" fmla="*/ 0 w 343"/>
              <a:gd name="T3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43" h="344">
                <a:moveTo>
                  <a:pt x="343" y="0"/>
                </a:moveTo>
                <a:lnTo>
                  <a:pt x="0" y="344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37" name="Line 13"/>
          <p:cNvSpPr>
            <a:spLocks noChangeShapeType="1"/>
          </p:cNvSpPr>
          <p:nvPr/>
        </p:nvSpPr>
        <p:spPr bwMode="auto">
          <a:xfrm>
            <a:off x="5562600" y="5105400"/>
            <a:ext cx="1295400" cy="304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38" name="Freeform 14"/>
          <p:cNvSpPr>
            <a:spLocks/>
          </p:cNvSpPr>
          <p:nvPr/>
        </p:nvSpPr>
        <p:spPr bwMode="auto">
          <a:xfrm>
            <a:off x="5903917" y="5310192"/>
            <a:ext cx="993775" cy="128587"/>
          </a:xfrm>
          <a:custGeom>
            <a:avLst/>
            <a:gdLst>
              <a:gd name="T0" fmla="*/ 0 w 626"/>
              <a:gd name="T1" fmla="*/ 0 h 81"/>
              <a:gd name="T2" fmla="*/ 626 w 626"/>
              <a:gd name="T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6" h="81">
                <a:moveTo>
                  <a:pt x="0" y="0"/>
                </a:moveTo>
                <a:lnTo>
                  <a:pt x="626" y="81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39" name="Freeform 15"/>
          <p:cNvSpPr>
            <a:spLocks/>
          </p:cNvSpPr>
          <p:nvPr/>
        </p:nvSpPr>
        <p:spPr bwMode="auto">
          <a:xfrm>
            <a:off x="6064254" y="5470529"/>
            <a:ext cx="849313" cy="144463"/>
          </a:xfrm>
          <a:custGeom>
            <a:avLst/>
            <a:gdLst>
              <a:gd name="T0" fmla="*/ 0 w 535"/>
              <a:gd name="T1" fmla="*/ 91 h 91"/>
              <a:gd name="T2" fmla="*/ 535 w 535"/>
              <a:gd name="T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35" h="91">
                <a:moveTo>
                  <a:pt x="0" y="91"/>
                </a:moveTo>
                <a:lnTo>
                  <a:pt x="535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0" name="Freeform 16"/>
          <p:cNvSpPr>
            <a:spLocks/>
          </p:cNvSpPr>
          <p:nvPr/>
        </p:nvSpPr>
        <p:spPr bwMode="auto">
          <a:xfrm>
            <a:off x="6834192" y="5534029"/>
            <a:ext cx="79375" cy="593725"/>
          </a:xfrm>
          <a:custGeom>
            <a:avLst/>
            <a:gdLst>
              <a:gd name="T0" fmla="*/ 0 w 50"/>
              <a:gd name="T1" fmla="*/ 374 h 374"/>
              <a:gd name="T2" fmla="*/ 50 w 50"/>
              <a:gd name="T3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0" h="374">
                <a:moveTo>
                  <a:pt x="0" y="374"/>
                </a:moveTo>
                <a:lnTo>
                  <a:pt x="50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1" name="Freeform 17"/>
          <p:cNvSpPr>
            <a:spLocks/>
          </p:cNvSpPr>
          <p:nvPr/>
        </p:nvSpPr>
        <p:spPr bwMode="auto">
          <a:xfrm>
            <a:off x="6929442" y="5310188"/>
            <a:ext cx="530225" cy="144462"/>
          </a:xfrm>
          <a:custGeom>
            <a:avLst/>
            <a:gdLst>
              <a:gd name="T0" fmla="*/ 334 w 334"/>
              <a:gd name="T1" fmla="*/ 0 h 91"/>
              <a:gd name="T2" fmla="*/ 0 w 334"/>
              <a:gd name="T3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34" h="91">
                <a:moveTo>
                  <a:pt x="334" y="0"/>
                </a:moveTo>
                <a:lnTo>
                  <a:pt x="0" y="91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2" name="Freeform 18"/>
          <p:cNvSpPr>
            <a:spLocks/>
          </p:cNvSpPr>
          <p:nvPr/>
        </p:nvSpPr>
        <p:spPr bwMode="auto">
          <a:xfrm>
            <a:off x="6913567" y="5454650"/>
            <a:ext cx="835025" cy="223838"/>
          </a:xfrm>
          <a:custGeom>
            <a:avLst/>
            <a:gdLst>
              <a:gd name="T0" fmla="*/ 526 w 526"/>
              <a:gd name="T1" fmla="*/ 141 h 141"/>
              <a:gd name="T2" fmla="*/ 0 w 526"/>
              <a:gd name="T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26" h="141">
                <a:moveTo>
                  <a:pt x="526" y="14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3" name="Freeform 19"/>
          <p:cNvSpPr>
            <a:spLocks/>
          </p:cNvSpPr>
          <p:nvPr/>
        </p:nvSpPr>
        <p:spPr bwMode="auto">
          <a:xfrm>
            <a:off x="6913567" y="5357817"/>
            <a:ext cx="1139825" cy="47625"/>
          </a:xfrm>
          <a:custGeom>
            <a:avLst/>
            <a:gdLst>
              <a:gd name="T0" fmla="*/ 718 w 718"/>
              <a:gd name="T1" fmla="*/ 0 h 30"/>
              <a:gd name="T2" fmla="*/ 0 w 718"/>
              <a:gd name="T3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18" h="30">
                <a:moveTo>
                  <a:pt x="718" y="0"/>
                </a:moveTo>
                <a:lnTo>
                  <a:pt x="0" y="3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4" name="Freeform 20"/>
          <p:cNvSpPr>
            <a:spLocks/>
          </p:cNvSpPr>
          <p:nvPr/>
        </p:nvSpPr>
        <p:spPr bwMode="auto">
          <a:xfrm>
            <a:off x="6946904" y="5470525"/>
            <a:ext cx="1025525" cy="223838"/>
          </a:xfrm>
          <a:custGeom>
            <a:avLst/>
            <a:gdLst>
              <a:gd name="T0" fmla="*/ 646 w 646"/>
              <a:gd name="T1" fmla="*/ 141 h 141"/>
              <a:gd name="T2" fmla="*/ 0 w 646"/>
              <a:gd name="T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46" h="141">
                <a:moveTo>
                  <a:pt x="646" y="14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5" name="Freeform 21"/>
          <p:cNvSpPr>
            <a:spLocks/>
          </p:cNvSpPr>
          <p:nvPr/>
        </p:nvSpPr>
        <p:spPr bwMode="auto">
          <a:xfrm>
            <a:off x="6913563" y="5213354"/>
            <a:ext cx="1187450" cy="225425"/>
          </a:xfrm>
          <a:custGeom>
            <a:avLst/>
            <a:gdLst>
              <a:gd name="T0" fmla="*/ 748 w 748"/>
              <a:gd name="T1" fmla="*/ 0 h 142"/>
              <a:gd name="T2" fmla="*/ 0 w 748"/>
              <a:gd name="T3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48" h="142">
                <a:moveTo>
                  <a:pt x="748" y="0"/>
                </a:moveTo>
                <a:lnTo>
                  <a:pt x="0" y="142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6" name="Freeform 22"/>
          <p:cNvSpPr>
            <a:spLocks/>
          </p:cNvSpPr>
          <p:nvPr/>
        </p:nvSpPr>
        <p:spPr bwMode="auto">
          <a:xfrm>
            <a:off x="6913567" y="5357813"/>
            <a:ext cx="1284287" cy="112712"/>
          </a:xfrm>
          <a:custGeom>
            <a:avLst/>
            <a:gdLst>
              <a:gd name="T0" fmla="*/ 809 w 809"/>
              <a:gd name="T1" fmla="*/ 0 h 71"/>
              <a:gd name="T2" fmla="*/ 0 w 809"/>
              <a:gd name="T3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09" h="71">
                <a:moveTo>
                  <a:pt x="809" y="0"/>
                </a:moveTo>
                <a:lnTo>
                  <a:pt x="0" y="71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7" name="Freeform 23"/>
          <p:cNvSpPr>
            <a:spLocks/>
          </p:cNvSpPr>
          <p:nvPr/>
        </p:nvSpPr>
        <p:spPr bwMode="auto">
          <a:xfrm>
            <a:off x="6913563" y="5005392"/>
            <a:ext cx="819150" cy="433387"/>
          </a:xfrm>
          <a:custGeom>
            <a:avLst/>
            <a:gdLst>
              <a:gd name="T0" fmla="*/ 516 w 516"/>
              <a:gd name="T1" fmla="*/ 0 h 273"/>
              <a:gd name="T2" fmla="*/ 0 w 516"/>
              <a:gd name="T3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6" h="273">
                <a:moveTo>
                  <a:pt x="516" y="0"/>
                </a:moveTo>
                <a:lnTo>
                  <a:pt x="0" y="273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8" name="Freeform 24"/>
          <p:cNvSpPr>
            <a:spLocks/>
          </p:cNvSpPr>
          <p:nvPr/>
        </p:nvSpPr>
        <p:spPr bwMode="auto">
          <a:xfrm>
            <a:off x="6769100" y="4845050"/>
            <a:ext cx="96838" cy="560388"/>
          </a:xfrm>
          <a:custGeom>
            <a:avLst/>
            <a:gdLst>
              <a:gd name="T0" fmla="*/ 0 w 61"/>
              <a:gd name="T1" fmla="*/ 0 h 353"/>
              <a:gd name="T2" fmla="*/ 61 w 61"/>
              <a:gd name="T3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1" h="353">
                <a:moveTo>
                  <a:pt x="0" y="0"/>
                </a:moveTo>
                <a:lnTo>
                  <a:pt x="61" y="353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2649" name="Oval 25"/>
          <p:cNvSpPr>
            <a:spLocks noChangeArrowheads="1"/>
          </p:cNvSpPr>
          <p:nvPr/>
        </p:nvSpPr>
        <p:spPr bwMode="auto">
          <a:xfrm>
            <a:off x="6858000" y="5334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Implicit shape models: Testing</a:t>
            </a:r>
          </a:p>
        </p:txBody>
      </p:sp>
      <p:sp>
        <p:nvSpPr>
          <p:cNvPr id="156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895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sz="2400"/>
              <a:t>Given test image, extract patches, match to codebook entry 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/>
              <a:t>Cast votes for possible positions of object center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/>
              <a:t>Search for maxima in voting space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/>
              <a:t>Extract weighted segmentation mask based on stored masks for the codebook occurrences</a:t>
            </a:r>
          </a:p>
        </p:txBody>
      </p:sp>
      <p:graphicFrame>
        <p:nvGraphicFramePr>
          <p:cNvPr id="156467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62000" y="3657604"/>
          <a:ext cx="7696200" cy="304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1606349" imgH="4584127" progId="Photoshop.Image.10">
                  <p:embed/>
                </p:oleObj>
              </mc:Choice>
              <mc:Fallback>
                <p:oleObj name="Image" r:id="rId3" imgW="11606349" imgH="4584127" progId="Photoshop.Image.10">
                  <p:embed/>
                  <p:pic>
                    <p:nvPicPr>
                      <p:cNvPr id="15646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657604"/>
                        <a:ext cx="7696200" cy="304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Implicit shape models: Notes</a:t>
            </a:r>
          </a:p>
        </p:txBody>
      </p:sp>
      <p:sp>
        <p:nvSpPr>
          <p:cNvPr id="163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Supervised training </a:t>
            </a:r>
          </a:p>
          <a:p>
            <a:pPr lvl="1"/>
            <a:r>
              <a:rPr lang="en-US" altLang="en-US"/>
              <a:t>Need reference location and segmentation mask for each training car</a:t>
            </a:r>
          </a:p>
          <a:p>
            <a:pPr>
              <a:buFontTx/>
              <a:buChar char="•"/>
            </a:pPr>
            <a:r>
              <a:rPr lang="en-US" altLang="en-US"/>
              <a:t>Voting space is continuous, not discrete</a:t>
            </a:r>
          </a:p>
          <a:p>
            <a:pPr lvl="1"/>
            <a:r>
              <a:rPr lang="en-US" altLang="en-US"/>
              <a:t>Clustering algorithm needed to find maxima</a:t>
            </a:r>
          </a:p>
          <a:p>
            <a:pPr>
              <a:buFontTx/>
              <a:buChar char="•"/>
            </a:pPr>
            <a:r>
              <a:rPr lang="en-US" altLang="en-US"/>
              <a:t>How about dealing with scale changes?</a:t>
            </a:r>
          </a:p>
          <a:p>
            <a:pPr lvl="1"/>
            <a:r>
              <a:rPr lang="en-US" altLang="en-US"/>
              <a:t>Option 1: search a range of scales, as in Hough transform for circles</a:t>
            </a:r>
          </a:p>
          <a:p>
            <a:pPr lvl="1"/>
            <a:r>
              <a:rPr lang="en-US" altLang="en-US"/>
              <a:t>Option 2: use scale-invariant interest points</a:t>
            </a:r>
          </a:p>
          <a:p>
            <a:pPr>
              <a:buFontTx/>
              <a:buChar char="•"/>
            </a:pPr>
            <a:r>
              <a:rPr lang="en-US" altLang="en-US"/>
              <a:t>Verification stage is very important</a:t>
            </a:r>
          </a:p>
          <a:p>
            <a:pPr lvl="1"/>
            <a:r>
              <a:rPr lang="en-US" altLang="en-US"/>
              <a:t>Once we have a location hypothesis, we can overlay a more detailed template over the image and compare pixel-by-pixel, transfer segmentation masks,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0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>
            <a:extLst>
              <a:ext uri="{FF2B5EF4-FFF2-40B4-BE49-F238E27FC236}">
                <a16:creationId xmlns:a16="http://schemas.microsoft.com/office/drawing/2014/main" id="{8FAF2195-92E7-4859-8119-8297CA52C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Line Grouping Problem</a:t>
            </a:r>
          </a:p>
        </p:txBody>
      </p:sp>
      <p:sp>
        <p:nvSpPr>
          <p:cNvPr id="1027075" name="Oval 3">
            <a:extLst>
              <a:ext uri="{FF2B5EF4-FFF2-40B4-BE49-F238E27FC236}">
                <a16:creationId xmlns:a16="http://schemas.microsoft.com/office/drawing/2014/main" id="{A3B79A3A-09BE-4897-A7CE-569A4DBD3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5720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76" name="Oval 4">
            <a:extLst>
              <a:ext uri="{FF2B5EF4-FFF2-40B4-BE49-F238E27FC236}">
                <a16:creationId xmlns:a16="http://schemas.microsoft.com/office/drawing/2014/main" id="{3DE1F2D6-C1B9-477E-8143-50AE3F4DA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038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77" name="Oval 5">
            <a:extLst>
              <a:ext uri="{FF2B5EF4-FFF2-40B4-BE49-F238E27FC236}">
                <a16:creationId xmlns:a16="http://schemas.microsoft.com/office/drawing/2014/main" id="{E6CFEBAB-49CC-49CF-BD19-72EA50A7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2004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78" name="Oval 6">
            <a:extLst>
              <a:ext uri="{FF2B5EF4-FFF2-40B4-BE49-F238E27FC236}">
                <a16:creationId xmlns:a16="http://schemas.microsoft.com/office/drawing/2014/main" id="{F15721A1-C121-4EFC-8F81-DF836130C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9812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79" name="Oval 7">
            <a:extLst>
              <a:ext uri="{FF2B5EF4-FFF2-40B4-BE49-F238E27FC236}">
                <a16:creationId xmlns:a16="http://schemas.microsoft.com/office/drawing/2014/main" id="{6694E063-9BE8-496C-85CF-F8CB71CDE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054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0" name="Oval 8">
            <a:extLst>
              <a:ext uri="{FF2B5EF4-FFF2-40B4-BE49-F238E27FC236}">
                <a16:creationId xmlns:a16="http://schemas.microsoft.com/office/drawing/2014/main" id="{2E28C5ED-4EAC-4D8F-BF45-83F8337AC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8674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1" name="Oval 9">
            <a:extLst>
              <a:ext uri="{FF2B5EF4-FFF2-40B4-BE49-F238E27FC236}">
                <a16:creationId xmlns:a16="http://schemas.microsoft.com/office/drawing/2014/main" id="{B131FD47-D90B-4756-BC56-123D0280B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181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2" name="Oval 10">
            <a:extLst>
              <a:ext uri="{FF2B5EF4-FFF2-40B4-BE49-F238E27FC236}">
                <a16:creationId xmlns:a16="http://schemas.microsoft.com/office/drawing/2014/main" id="{4F5047D8-EC33-4268-8F3C-61A4DD499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6670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3" name="Oval 11">
            <a:extLst>
              <a:ext uri="{FF2B5EF4-FFF2-40B4-BE49-F238E27FC236}">
                <a16:creationId xmlns:a16="http://schemas.microsoft.com/office/drawing/2014/main" id="{EB198366-6642-4ECC-9A82-3262E3708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4" name="Oval 12">
            <a:extLst>
              <a:ext uri="{FF2B5EF4-FFF2-40B4-BE49-F238E27FC236}">
                <a16:creationId xmlns:a16="http://schemas.microsoft.com/office/drawing/2014/main" id="{B9452608-3B6B-4455-99CE-65DDF5354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3340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5" name="Oval 13">
            <a:extLst>
              <a:ext uri="{FF2B5EF4-FFF2-40B4-BE49-F238E27FC236}">
                <a16:creationId xmlns:a16="http://schemas.microsoft.com/office/drawing/2014/main" id="{22A547AC-5B06-47B4-8F03-82E97C6A4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8100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6" name="Oval 14">
            <a:extLst>
              <a:ext uri="{FF2B5EF4-FFF2-40B4-BE49-F238E27FC236}">
                <a16:creationId xmlns:a16="http://schemas.microsoft.com/office/drawing/2014/main" id="{761DF280-9050-4DBD-82B1-9F70462D3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7" name="Oval 15">
            <a:extLst>
              <a:ext uri="{FF2B5EF4-FFF2-40B4-BE49-F238E27FC236}">
                <a16:creationId xmlns:a16="http://schemas.microsoft.com/office/drawing/2014/main" id="{80711E8A-F8AD-4E57-814A-108FC1C56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562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8" name="Oval 16">
            <a:extLst>
              <a:ext uri="{FF2B5EF4-FFF2-40B4-BE49-F238E27FC236}">
                <a16:creationId xmlns:a16="http://schemas.microsoft.com/office/drawing/2014/main" id="{7C1A1C3F-58C9-40A5-BAB9-8037B5E95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2672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89" name="Oval 17">
            <a:extLst>
              <a:ext uri="{FF2B5EF4-FFF2-40B4-BE49-F238E27FC236}">
                <a16:creationId xmlns:a16="http://schemas.microsoft.com/office/drawing/2014/main" id="{08CB3262-B272-4072-8987-7078D3882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352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90" name="Oval 18">
            <a:extLst>
              <a:ext uri="{FF2B5EF4-FFF2-40B4-BE49-F238E27FC236}">
                <a16:creationId xmlns:a16="http://schemas.microsoft.com/office/drawing/2014/main" id="{D64E7C87-0CAB-471C-B018-0C049DEC1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1054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91" name="Oval 19">
            <a:extLst>
              <a:ext uri="{FF2B5EF4-FFF2-40B4-BE49-F238E27FC236}">
                <a16:creationId xmlns:a16="http://schemas.microsoft.com/office/drawing/2014/main" id="{3A37D007-426C-4541-98A1-55473B0EE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8194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92" name="Line 20">
            <a:extLst>
              <a:ext uri="{FF2B5EF4-FFF2-40B4-BE49-F238E27FC236}">
                <a16:creationId xmlns:a16="http://schemas.microsoft.com/office/drawing/2014/main" id="{9211D024-63B9-4418-B835-8CC9D07D95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" y="1752600"/>
            <a:ext cx="5029200" cy="487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Issues</a:t>
            </a:r>
          </a:p>
        </p:txBody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676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2400" b="1"/>
              <a:t>Noise</a:t>
            </a:r>
            <a:r>
              <a:rPr lang="en-US" altLang="en-US" sz="2400"/>
              <a:t> in the measured feature locations</a:t>
            </a:r>
          </a:p>
          <a:p>
            <a:pPr>
              <a:buFontTx/>
              <a:buChar char="•"/>
            </a:pPr>
            <a:r>
              <a:rPr lang="en-US" altLang="en-US" sz="2400" b="1"/>
              <a:t>Extraneous data:</a:t>
            </a:r>
            <a:r>
              <a:rPr lang="en-US" altLang="en-US" sz="2400"/>
              <a:t> clutter (outliers), multiple lines</a:t>
            </a:r>
          </a:p>
          <a:p>
            <a:pPr>
              <a:buFontTx/>
              <a:buChar char="•"/>
            </a:pPr>
            <a:r>
              <a:rPr lang="en-US" altLang="en-US" sz="2400" b="1"/>
              <a:t>Missing data:</a:t>
            </a:r>
            <a:r>
              <a:rPr lang="en-US" altLang="en-US" sz="2400"/>
              <a:t> occlusions</a:t>
            </a:r>
          </a:p>
        </p:txBody>
      </p:sp>
      <p:pic>
        <p:nvPicPr>
          <p:cNvPr id="1417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51138"/>
            <a:ext cx="5715000" cy="39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7222" name="Text Box 6"/>
          <p:cNvSpPr txBox="1">
            <a:spLocks noChangeArrowheads="1"/>
          </p:cNvSpPr>
          <p:nvPr/>
        </p:nvSpPr>
        <p:spPr bwMode="auto">
          <a:xfrm>
            <a:off x="2514600" y="2286000"/>
            <a:ext cx="3778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b="0"/>
              <a:t>Case study: Line detection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Voting schemes</a:t>
            </a:r>
          </a:p>
        </p:txBody>
      </p:sp>
      <p:sp>
        <p:nvSpPr>
          <p:cNvPr id="164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/>
              <a:t>Let each feature vote for all the models that are compatible with it</a:t>
            </a:r>
          </a:p>
          <a:p>
            <a:pPr>
              <a:buFontTx/>
              <a:buChar char="•"/>
            </a:pPr>
            <a:r>
              <a:rPr lang="en-US" altLang="en-US" dirty="0"/>
              <a:t>Hopefully, the noise features will not vote consistently for any single model</a:t>
            </a:r>
          </a:p>
          <a:p>
            <a:pPr>
              <a:buFontTx/>
              <a:buChar char="•"/>
            </a:pPr>
            <a:r>
              <a:rPr lang="en-US" altLang="en-US" dirty="0"/>
              <a:t>Missing data doesn’t matter as long as there are enough features remaining to agree on a good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</a:t>
            </a:r>
          </a:p>
        </p:txBody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An early type of voting scheme</a:t>
            </a:r>
          </a:p>
          <a:p>
            <a:pPr>
              <a:buFontTx/>
              <a:buChar char="•"/>
            </a:pPr>
            <a:r>
              <a:rPr lang="en-US" altLang="en-US"/>
              <a:t>General outline: </a:t>
            </a:r>
          </a:p>
          <a:p>
            <a:pPr lvl="1"/>
            <a:r>
              <a:rPr lang="en-US" altLang="en-US"/>
              <a:t>Discretize parameter space into bins</a:t>
            </a:r>
          </a:p>
          <a:p>
            <a:pPr lvl="1"/>
            <a:r>
              <a:rPr lang="en-US" altLang="en-US"/>
              <a:t>For each feature point in the image, put a vote in every bin in the parameter space that could have generated this point</a:t>
            </a:r>
          </a:p>
          <a:p>
            <a:pPr lvl="1"/>
            <a:r>
              <a:rPr lang="en-US" altLang="en-US"/>
              <a:t>Find bins that have the most votes</a:t>
            </a:r>
          </a:p>
        </p:txBody>
      </p:sp>
      <p:sp>
        <p:nvSpPr>
          <p:cNvPr id="1421316" name="Rectangle 4"/>
          <p:cNvSpPr>
            <a:spLocks noChangeArrowheads="1"/>
          </p:cNvSpPr>
          <p:nvPr/>
        </p:nvSpPr>
        <p:spPr bwMode="auto">
          <a:xfrm>
            <a:off x="1143004" y="6140450"/>
            <a:ext cx="712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1800" b="0"/>
              <a:t>P.V.C. Hough, </a:t>
            </a:r>
            <a:r>
              <a:rPr lang="en-US" altLang="en-US" sz="1800" b="0" i="1"/>
              <a:t>Machine Analysis of Bubble Chamber Pictures,</a:t>
            </a:r>
            <a:r>
              <a:rPr lang="en-US" altLang="en-US" sz="1800" b="0"/>
              <a:t> Proc. Int. Conf. High Energy Accelerators and Instrumentation, 1959 </a:t>
            </a:r>
          </a:p>
        </p:txBody>
      </p:sp>
      <p:sp>
        <p:nvSpPr>
          <p:cNvPr id="1421317" name="Rectangle 5"/>
          <p:cNvSpPr>
            <a:spLocks noChangeArrowheads="1"/>
          </p:cNvSpPr>
          <p:nvPr/>
        </p:nvSpPr>
        <p:spPr bwMode="auto">
          <a:xfrm>
            <a:off x="1295400" y="3581400"/>
            <a:ext cx="2514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1318" name="AutoShape 6"/>
          <p:cNvSpPr>
            <a:spLocks noChangeArrowheads="1"/>
          </p:cNvSpPr>
          <p:nvPr/>
        </p:nvSpPr>
        <p:spPr bwMode="auto">
          <a:xfrm>
            <a:off x="4267200" y="4267200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21351" name="Group 39"/>
          <p:cNvGraphicFramePr>
            <a:graphicFrameLocks noGrp="1"/>
          </p:cNvGraphicFramePr>
          <p:nvPr>
            <p:ph sz="half" idx="4294967295"/>
          </p:nvPr>
        </p:nvGraphicFramePr>
        <p:xfrm>
          <a:off x="5562600" y="3581400"/>
          <a:ext cx="2362200" cy="1981200"/>
        </p:xfrm>
        <a:graphic>
          <a:graphicData uri="http://schemas.openxmlformats.org/drawingml/2006/table">
            <a:tbl>
              <a:tblPr/>
              <a:tblGrid>
                <a:gridCol w="47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21353" name="Oval 41"/>
          <p:cNvSpPr>
            <a:spLocks noChangeArrowheads="1"/>
          </p:cNvSpPr>
          <p:nvPr/>
        </p:nvSpPr>
        <p:spPr bwMode="auto">
          <a:xfrm>
            <a:off x="1905000" y="50292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1354" name="Oval 42"/>
          <p:cNvSpPr>
            <a:spLocks noChangeArrowheads="1"/>
          </p:cNvSpPr>
          <p:nvPr/>
        </p:nvSpPr>
        <p:spPr bwMode="auto">
          <a:xfrm>
            <a:off x="2133600" y="48006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1355" name="Oval 43"/>
          <p:cNvSpPr>
            <a:spLocks noChangeArrowheads="1"/>
          </p:cNvSpPr>
          <p:nvPr/>
        </p:nvSpPr>
        <p:spPr bwMode="auto">
          <a:xfrm>
            <a:off x="2438400" y="45720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1356" name="Oval 44"/>
          <p:cNvSpPr>
            <a:spLocks noChangeArrowheads="1"/>
          </p:cNvSpPr>
          <p:nvPr/>
        </p:nvSpPr>
        <p:spPr bwMode="auto">
          <a:xfrm>
            <a:off x="2667000" y="43434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1357" name="Oval 45"/>
          <p:cNvSpPr>
            <a:spLocks noChangeArrowheads="1"/>
          </p:cNvSpPr>
          <p:nvPr/>
        </p:nvSpPr>
        <p:spPr bwMode="auto">
          <a:xfrm>
            <a:off x="2895600" y="41910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1358" name="Oval 46"/>
          <p:cNvSpPr>
            <a:spLocks noChangeArrowheads="1"/>
          </p:cNvSpPr>
          <p:nvPr/>
        </p:nvSpPr>
        <p:spPr bwMode="auto">
          <a:xfrm>
            <a:off x="3124200" y="39624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1359" name="Text Box 47"/>
          <p:cNvSpPr txBox="1">
            <a:spLocks noChangeArrowheads="1"/>
          </p:cNvSpPr>
          <p:nvPr/>
        </p:nvSpPr>
        <p:spPr bwMode="auto">
          <a:xfrm>
            <a:off x="1741488" y="5470529"/>
            <a:ext cx="1636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Image space</a:t>
            </a:r>
          </a:p>
        </p:txBody>
      </p:sp>
      <p:sp>
        <p:nvSpPr>
          <p:cNvPr id="1421360" name="Text Box 48"/>
          <p:cNvSpPr txBox="1">
            <a:spLocks noChangeArrowheads="1"/>
          </p:cNvSpPr>
          <p:nvPr/>
        </p:nvSpPr>
        <p:spPr bwMode="auto">
          <a:xfrm>
            <a:off x="5334004" y="5546729"/>
            <a:ext cx="2906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Hough parameter space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Parameter space representation</a:t>
            </a:r>
          </a:p>
        </p:txBody>
      </p:sp>
      <p:sp>
        <p:nvSpPr>
          <p:cNvPr id="1387534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A line in the image corresponds to a point in Hough space</a:t>
            </a:r>
          </a:p>
        </p:txBody>
      </p:sp>
      <p:graphicFrame>
        <p:nvGraphicFramePr>
          <p:cNvPr id="1387531" name="Object 11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85800" y="3027367"/>
          <a:ext cx="7315200" cy="253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0552381" imgH="3657143" progId="Photoshop.Image.10">
                  <p:embed/>
                </p:oleObj>
              </mc:Choice>
              <mc:Fallback>
                <p:oleObj name="Image" r:id="rId3" imgW="10552381" imgH="3657143" progId="Photoshop.Image.10">
                  <p:embed/>
                  <p:pic>
                    <p:nvPicPr>
                      <p:cNvPr id="138753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27367"/>
                        <a:ext cx="7315200" cy="253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7535" name="Text Box 15"/>
          <p:cNvSpPr txBox="1">
            <a:spLocks noChangeArrowheads="1"/>
          </p:cNvSpPr>
          <p:nvPr/>
        </p:nvSpPr>
        <p:spPr bwMode="auto">
          <a:xfrm>
            <a:off x="1295404" y="2570167"/>
            <a:ext cx="1636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Image space</a:t>
            </a:r>
          </a:p>
        </p:txBody>
      </p:sp>
      <p:sp>
        <p:nvSpPr>
          <p:cNvPr id="1387536" name="Text Box 16"/>
          <p:cNvSpPr txBox="1">
            <a:spLocks noChangeArrowheads="1"/>
          </p:cNvSpPr>
          <p:nvPr/>
        </p:nvSpPr>
        <p:spPr bwMode="auto">
          <a:xfrm>
            <a:off x="5475288" y="2570167"/>
            <a:ext cx="2906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Hough parameter space</a:t>
            </a:r>
          </a:p>
        </p:txBody>
      </p:sp>
      <p:sp>
        <p:nvSpPr>
          <p:cNvPr id="1387538" name="Text Box 18"/>
          <p:cNvSpPr txBox="1">
            <a:spLocks noChangeArrowheads="1"/>
          </p:cNvSpPr>
          <p:nvPr/>
        </p:nvSpPr>
        <p:spPr bwMode="auto">
          <a:xfrm>
            <a:off x="7343779" y="6477000"/>
            <a:ext cx="1800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0"/>
              <a:t>Source: K. Grauman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28288</TotalTime>
  <Words>1837</Words>
  <Application>Microsoft Office PowerPoint</Application>
  <PresentationFormat>On-screen Show (4:3)</PresentationFormat>
  <Paragraphs>269</Paragraphs>
  <Slides>48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Unicode MS</vt:lpstr>
      <vt:lpstr>Times New Roman</vt:lpstr>
      <vt:lpstr>Blank Presentation</vt:lpstr>
      <vt:lpstr>Image</vt:lpstr>
      <vt:lpstr>Equation</vt:lpstr>
      <vt:lpstr>Line Detection</vt:lpstr>
      <vt:lpstr>Fitting: Motivation</vt:lpstr>
      <vt:lpstr>Fitting</vt:lpstr>
      <vt:lpstr>Fitting</vt:lpstr>
      <vt:lpstr>Line Grouping Problem</vt:lpstr>
      <vt:lpstr>Issues</vt:lpstr>
      <vt:lpstr>Voting schemes</vt:lpstr>
      <vt:lpstr>Hough transform</vt:lpstr>
      <vt:lpstr>Parameter space representation</vt:lpstr>
      <vt:lpstr>Parameter space representation</vt:lpstr>
      <vt:lpstr>Parameter space representation</vt:lpstr>
      <vt:lpstr>Polar representation for lines</vt:lpstr>
      <vt:lpstr>Polar representation for lines</vt:lpstr>
      <vt:lpstr>Algorithm outline</vt:lpstr>
      <vt:lpstr>Basic illustration</vt:lpstr>
      <vt:lpstr>Other shapes</vt:lpstr>
      <vt:lpstr>Several lines</vt:lpstr>
      <vt:lpstr>Effect of noise</vt:lpstr>
      <vt:lpstr>Effect of noise</vt:lpstr>
      <vt:lpstr>Random points</vt:lpstr>
      <vt:lpstr>Random points</vt:lpstr>
      <vt:lpstr>Practical details</vt:lpstr>
      <vt:lpstr>Hough transform: Pros</vt:lpstr>
      <vt:lpstr>Hough transform: Cons</vt:lpstr>
      <vt:lpstr>Extension: Incorporating image gradients</vt:lpstr>
      <vt:lpstr>Hough transform for circles</vt:lpstr>
      <vt:lpstr>Hough transform for circles </vt:lpstr>
      <vt:lpstr>Hough transform for circles</vt:lpstr>
      <vt:lpstr>Application in recognition</vt:lpstr>
      <vt:lpstr>Hough circles vs. Laplacian blobs</vt:lpstr>
      <vt:lpstr>Generalized Hough transform</vt:lpstr>
      <vt:lpstr>Generalized Hough transform</vt:lpstr>
      <vt:lpstr>Generalized Hough transform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Application in recognition</vt:lpstr>
      <vt:lpstr>Application in recognition</vt:lpstr>
      <vt:lpstr>Implicit shape models: Training</vt:lpstr>
      <vt:lpstr>Implicit shape models: Training</vt:lpstr>
      <vt:lpstr>Implicit shape models: Training</vt:lpstr>
      <vt:lpstr>Implicit shape models: Testing</vt:lpstr>
      <vt:lpstr>Implicit shape models: Notes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Tarkan AYDIN</cp:lastModifiedBy>
  <cp:revision>1506</cp:revision>
  <dcterms:created xsi:type="dcterms:W3CDTF">2004-08-29T23:15:23Z</dcterms:created>
  <dcterms:modified xsi:type="dcterms:W3CDTF">2020-11-10T15:55:06Z</dcterms:modified>
</cp:coreProperties>
</file>